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98" r:id="rId3"/>
    <p:sldId id="321" r:id="rId4"/>
    <p:sldId id="306" r:id="rId5"/>
    <p:sldId id="299" r:id="rId6"/>
    <p:sldId id="300" r:id="rId7"/>
    <p:sldId id="323" r:id="rId8"/>
    <p:sldId id="308" r:id="rId9"/>
    <p:sldId id="305" r:id="rId10"/>
    <p:sldId id="318" r:id="rId11"/>
    <p:sldId id="322" r:id="rId12"/>
    <p:sldId id="315" r:id="rId13"/>
    <p:sldId id="324" r:id="rId14"/>
    <p:sldId id="325" r:id="rId15"/>
    <p:sldId id="326" r:id="rId16"/>
    <p:sldId id="329" r:id="rId17"/>
    <p:sldId id="330" r:id="rId18"/>
    <p:sldId id="327" r:id="rId19"/>
    <p:sldId id="333" r:id="rId20"/>
    <p:sldId id="328" r:id="rId21"/>
    <p:sldId id="331" r:id="rId22"/>
    <p:sldId id="332" r:id="rId23"/>
    <p:sldId id="30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4F2122-5934-2359-7EFA-CA866DB3CC0D}" v="500" dt="2023-08-27T10:15:52.582"/>
    <p1510:client id="{45C4EF9F-BEB4-C8C0-77FB-871980E7FC93}" v="28" dt="2023-08-27T13:13:00.597"/>
    <p1510:client id="{6F3117E3-5E51-4420-9A77-FB3B7F86F9EC}" v="1" dt="2023-06-08T06:28:17.8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40" autoAdjust="0"/>
    <p:restoredTop sz="84481" autoAdjust="0"/>
  </p:normalViewPr>
  <p:slideViewPr>
    <p:cSldViewPr snapToGrid="0">
      <p:cViewPr>
        <p:scale>
          <a:sx n="75" d="100"/>
          <a:sy n="75" d="100"/>
        </p:scale>
        <p:origin x="883" y="43"/>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6B5ACF-8E17-4870-8245-4A77F959A756}" type="datetimeFigureOut">
              <a:rPr lang="en-PH" smtClean="0"/>
              <a:t>10/03/2025</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F71C6D-497D-4CD5-9B94-B8BE6A5DCC3D}" type="slidenum">
              <a:rPr lang="en-PH" smtClean="0"/>
              <a:t>‹#›</a:t>
            </a:fld>
            <a:endParaRPr lang="en-PH"/>
          </a:p>
        </p:txBody>
      </p:sp>
    </p:spTree>
    <p:extLst>
      <p:ext uri="{BB962C8B-B14F-4D97-AF65-F5344CB8AC3E}">
        <p14:creationId xmlns:p14="http://schemas.microsoft.com/office/powerpoint/2010/main" val="7289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2BF71C6D-497D-4CD5-9B94-B8BE6A5DCC3D}" type="slidenum">
              <a:rPr lang="en-PH" smtClean="0"/>
              <a:t>1</a:t>
            </a:fld>
            <a:endParaRPr lang="en-PH"/>
          </a:p>
        </p:txBody>
      </p:sp>
    </p:spTree>
    <p:extLst>
      <p:ext uri="{BB962C8B-B14F-4D97-AF65-F5344CB8AC3E}">
        <p14:creationId xmlns:p14="http://schemas.microsoft.com/office/powerpoint/2010/main" val="40713100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F71C6D-497D-4CD5-9B94-B8BE6A5DCC3D}" type="slidenum">
              <a:rPr lang="en-PH" smtClean="0"/>
              <a:t>10</a:t>
            </a:fld>
            <a:endParaRPr lang="en-PH"/>
          </a:p>
        </p:txBody>
      </p:sp>
    </p:spTree>
    <p:extLst>
      <p:ext uri="{BB962C8B-B14F-4D97-AF65-F5344CB8AC3E}">
        <p14:creationId xmlns:p14="http://schemas.microsoft.com/office/powerpoint/2010/main" val="2261403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F71C6D-497D-4CD5-9B94-B8BE6A5DCC3D}" type="slidenum">
              <a:rPr lang="en-PH" smtClean="0"/>
              <a:t>11</a:t>
            </a:fld>
            <a:endParaRPr lang="en-PH"/>
          </a:p>
        </p:txBody>
      </p:sp>
    </p:spTree>
    <p:extLst>
      <p:ext uri="{BB962C8B-B14F-4D97-AF65-F5344CB8AC3E}">
        <p14:creationId xmlns:p14="http://schemas.microsoft.com/office/powerpoint/2010/main" val="1492544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F71C6D-497D-4CD5-9B94-B8BE6A5DCC3D}" type="slidenum">
              <a:rPr lang="en-PH" smtClean="0"/>
              <a:t>12</a:t>
            </a:fld>
            <a:endParaRPr lang="en-PH"/>
          </a:p>
        </p:txBody>
      </p:sp>
    </p:spTree>
    <p:extLst>
      <p:ext uri="{BB962C8B-B14F-4D97-AF65-F5344CB8AC3E}">
        <p14:creationId xmlns:p14="http://schemas.microsoft.com/office/powerpoint/2010/main" val="28470682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F71C6D-497D-4CD5-9B94-B8BE6A5DCC3D}" type="slidenum">
              <a:rPr lang="en-PH" smtClean="0"/>
              <a:t>13</a:t>
            </a:fld>
            <a:endParaRPr lang="en-PH"/>
          </a:p>
        </p:txBody>
      </p:sp>
    </p:spTree>
    <p:extLst>
      <p:ext uri="{BB962C8B-B14F-4D97-AF65-F5344CB8AC3E}">
        <p14:creationId xmlns:p14="http://schemas.microsoft.com/office/powerpoint/2010/main" val="14070511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F71C6D-497D-4CD5-9B94-B8BE6A5DCC3D}" type="slidenum">
              <a:rPr lang="en-PH" smtClean="0"/>
              <a:t>14</a:t>
            </a:fld>
            <a:endParaRPr lang="en-PH"/>
          </a:p>
        </p:txBody>
      </p:sp>
    </p:spTree>
    <p:extLst>
      <p:ext uri="{BB962C8B-B14F-4D97-AF65-F5344CB8AC3E}">
        <p14:creationId xmlns:p14="http://schemas.microsoft.com/office/powerpoint/2010/main" val="3807848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F71C6D-497D-4CD5-9B94-B8BE6A5DCC3D}" type="slidenum">
              <a:rPr lang="en-PH" smtClean="0"/>
              <a:t>15</a:t>
            </a:fld>
            <a:endParaRPr lang="en-PH"/>
          </a:p>
        </p:txBody>
      </p:sp>
    </p:spTree>
    <p:extLst>
      <p:ext uri="{BB962C8B-B14F-4D97-AF65-F5344CB8AC3E}">
        <p14:creationId xmlns:p14="http://schemas.microsoft.com/office/powerpoint/2010/main" val="40237108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F71C6D-497D-4CD5-9B94-B8BE6A5DCC3D}" type="slidenum">
              <a:rPr lang="en-PH" smtClean="0"/>
              <a:t>16</a:t>
            </a:fld>
            <a:endParaRPr lang="en-PH"/>
          </a:p>
        </p:txBody>
      </p:sp>
    </p:spTree>
    <p:extLst>
      <p:ext uri="{BB962C8B-B14F-4D97-AF65-F5344CB8AC3E}">
        <p14:creationId xmlns:p14="http://schemas.microsoft.com/office/powerpoint/2010/main" val="3210526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F71C6D-497D-4CD5-9B94-B8BE6A5DCC3D}" type="slidenum">
              <a:rPr lang="en-PH" smtClean="0"/>
              <a:t>17</a:t>
            </a:fld>
            <a:endParaRPr lang="en-PH"/>
          </a:p>
        </p:txBody>
      </p:sp>
    </p:spTree>
    <p:extLst>
      <p:ext uri="{BB962C8B-B14F-4D97-AF65-F5344CB8AC3E}">
        <p14:creationId xmlns:p14="http://schemas.microsoft.com/office/powerpoint/2010/main" val="12208113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F71C6D-497D-4CD5-9B94-B8BE6A5DCC3D}" type="slidenum">
              <a:rPr lang="en-PH" smtClean="0"/>
              <a:t>18</a:t>
            </a:fld>
            <a:endParaRPr lang="en-PH"/>
          </a:p>
        </p:txBody>
      </p:sp>
    </p:spTree>
    <p:extLst>
      <p:ext uri="{BB962C8B-B14F-4D97-AF65-F5344CB8AC3E}">
        <p14:creationId xmlns:p14="http://schemas.microsoft.com/office/powerpoint/2010/main" val="25882110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F71C6D-497D-4CD5-9B94-B8BE6A5DCC3D}" type="slidenum">
              <a:rPr lang="en-PH" smtClean="0"/>
              <a:t>19</a:t>
            </a:fld>
            <a:endParaRPr lang="en-PH"/>
          </a:p>
        </p:txBody>
      </p:sp>
    </p:spTree>
    <p:extLst>
      <p:ext uri="{BB962C8B-B14F-4D97-AF65-F5344CB8AC3E}">
        <p14:creationId xmlns:p14="http://schemas.microsoft.com/office/powerpoint/2010/main" val="3444703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F71C6D-497D-4CD5-9B94-B8BE6A5DCC3D}" type="slidenum">
              <a:rPr lang="en-PH" smtClean="0"/>
              <a:t>2</a:t>
            </a:fld>
            <a:endParaRPr lang="en-PH"/>
          </a:p>
        </p:txBody>
      </p:sp>
    </p:spTree>
    <p:extLst>
      <p:ext uri="{BB962C8B-B14F-4D97-AF65-F5344CB8AC3E}">
        <p14:creationId xmlns:p14="http://schemas.microsoft.com/office/powerpoint/2010/main" val="34311617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F71C6D-497D-4CD5-9B94-B8BE6A5DCC3D}" type="slidenum">
              <a:rPr lang="en-PH" smtClean="0"/>
              <a:t>20</a:t>
            </a:fld>
            <a:endParaRPr lang="en-PH"/>
          </a:p>
        </p:txBody>
      </p:sp>
    </p:spTree>
    <p:extLst>
      <p:ext uri="{BB962C8B-B14F-4D97-AF65-F5344CB8AC3E}">
        <p14:creationId xmlns:p14="http://schemas.microsoft.com/office/powerpoint/2010/main" val="40903101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F71C6D-497D-4CD5-9B94-B8BE6A5DCC3D}" type="slidenum">
              <a:rPr lang="en-PH" smtClean="0"/>
              <a:t>21</a:t>
            </a:fld>
            <a:endParaRPr lang="en-PH"/>
          </a:p>
        </p:txBody>
      </p:sp>
    </p:spTree>
    <p:extLst>
      <p:ext uri="{BB962C8B-B14F-4D97-AF65-F5344CB8AC3E}">
        <p14:creationId xmlns:p14="http://schemas.microsoft.com/office/powerpoint/2010/main" val="5591984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F71C6D-497D-4CD5-9B94-B8BE6A5DCC3D}" type="slidenum">
              <a:rPr lang="en-PH" smtClean="0"/>
              <a:t>22</a:t>
            </a:fld>
            <a:endParaRPr lang="en-PH"/>
          </a:p>
        </p:txBody>
      </p:sp>
    </p:spTree>
    <p:extLst>
      <p:ext uri="{BB962C8B-B14F-4D97-AF65-F5344CB8AC3E}">
        <p14:creationId xmlns:p14="http://schemas.microsoft.com/office/powerpoint/2010/main" val="3805414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F71C6D-497D-4CD5-9B94-B8BE6A5DCC3D}" type="slidenum">
              <a:rPr lang="en-PH" smtClean="0"/>
              <a:t>3</a:t>
            </a:fld>
            <a:endParaRPr lang="en-PH"/>
          </a:p>
        </p:txBody>
      </p:sp>
    </p:spTree>
    <p:extLst>
      <p:ext uri="{BB962C8B-B14F-4D97-AF65-F5344CB8AC3E}">
        <p14:creationId xmlns:p14="http://schemas.microsoft.com/office/powerpoint/2010/main" val="1233436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F71C6D-497D-4CD5-9B94-B8BE6A5DCC3D}" type="slidenum">
              <a:rPr lang="en-PH" smtClean="0"/>
              <a:t>4</a:t>
            </a:fld>
            <a:endParaRPr lang="en-PH"/>
          </a:p>
        </p:txBody>
      </p:sp>
    </p:spTree>
    <p:extLst>
      <p:ext uri="{BB962C8B-B14F-4D97-AF65-F5344CB8AC3E}">
        <p14:creationId xmlns:p14="http://schemas.microsoft.com/office/powerpoint/2010/main" val="1833324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F71C6D-497D-4CD5-9B94-B8BE6A5DCC3D}" type="slidenum">
              <a:rPr lang="en-PH" smtClean="0"/>
              <a:t>5</a:t>
            </a:fld>
            <a:endParaRPr lang="en-PH"/>
          </a:p>
        </p:txBody>
      </p:sp>
    </p:spTree>
    <p:extLst>
      <p:ext uri="{BB962C8B-B14F-4D97-AF65-F5344CB8AC3E}">
        <p14:creationId xmlns:p14="http://schemas.microsoft.com/office/powerpoint/2010/main" val="1283612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F71C6D-497D-4CD5-9B94-B8BE6A5DCC3D}" type="slidenum">
              <a:rPr lang="en-PH" smtClean="0"/>
              <a:t>6</a:t>
            </a:fld>
            <a:endParaRPr lang="en-PH"/>
          </a:p>
        </p:txBody>
      </p:sp>
    </p:spTree>
    <p:extLst>
      <p:ext uri="{BB962C8B-B14F-4D97-AF65-F5344CB8AC3E}">
        <p14:creationId xmlns:p14="http://schemas.microsoft.com/office/powerpoint/2010/main" val="1537606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F71C6D-497D-4CD5-9B94-B8BE6A5DCC3D}" type="slidenum">
              <a:rPr lang="en-PH" smtClean="0"/>
              <a:t>7</a:t>
            </a:fld>
            <a:endParaRPr lang="en-PH"/>
          </a:p>
        </p:txBody>
      </p:sp>
    </p:spTree>
    <p:extLst>
      <p:ext uri="{BB962C8B-B14F-4D97-AF65-F5344CB8AC3E}">
        <p14:creationId xmlns:p14="http://schemas.microsoft.com/office/powerpoint/2010/main" val="3033739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F71C6D-497D-4CD5-9B94-B8BE6A5DCC3D}" type="slidenum">
              <a:rPr lang="en-PH" smtClean="0"/>
              <a:t>8</a:t>
            </a:fld>
            <a:endParaRPr lang="en-PH"/>
          </a:p>
        </p:txBody>
      </p:sp>
    </p:spTree>
    <p:extLst>
      <p:ext uri="{BB962C8B-B14F-4D97-AF65-F5344CB8AC3E}">
        <p14:creationId xmlns:p14="http://schemas.microsoft.com/office/powerpoint/2010/main" val="648851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F71C6D-497D-4CD5-9B94-B8BE6A5DCC3D}" type="slidenum">
              <a:rPr lang="en-PH" smtClean="0"/>
              <a:t>9</a:t>
            </a:fld>
            <a:endParaRPr lang="en-PH"/>
          </a:p>
        </p:txBody>
      </p:sp>
    </p:spTree>
    <p:extLst>
      <p:ext uri="{BB962C8B-B14F-4D97-AF65-F5344CB8AC3E}">
        <p14:creationId xmlns:p14="http://schemas.microsoft.com/office/powerpoint/2010/main" val="33551523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15686" y="871992"/>
            <a:ext cx="6934200" cy="2387600"/>
          </a:xfrm>
        </p:spPr>
        <p:txBody>
          <a:bodyPr anchor="b"/>
          <a:lstStyle>
            <a:lvl1pPr algn="ctr">
              <a:defRPr sz="6000"/>
            </a:lvl1pPr>
          </a:lstStyle>
          <a:p>
            <a:r>
              <a:rPr lang="en-US"/>
              <a:t>Click to edit Master title style</a:t>
            </a:r>
            <a:endParaRPr lang="en-PH"/>
          </a:p>
        </p:txBody>
      </p:sp>
      <p:sp>
        <p:nvSpPr>
          <p:cNvPr id="3" name="Subtitle 2"/>
          <p:cNvSpPr>
            <a:spLocks noGrp="1"/>
          </p:cNvSpPr>
          <p:nvPr>
            <p:ph type="subTitle" idx="1"/>
          </p:nvPr>
        </p:nvSpPr>
        <p:spPr>
          <a:xfrm>
            <a:off x="315686" y="3259592"/>
            <a:ext cx="69342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p:cNvSpPr>
            <a:spLocks noGrp="1"/>
          </p:cNvSpPr>
          <p:nvPr>
            <p:ph type="dt" sz="half" idx="10"/>
          </p:nvPr>
        </p:nvSpPr>
        <p:spPr/>
        <p:txBody>
          <a:bodyPr/>
          <a:lstStyle/>
          <a:p>
            <a:fld id="{E593E785-8F7E-46D7-AADC-06732D2B080B}" type="datetime1">
              <a:rPr lang="en-PH" smtClean="0"/>
              <a:t>10/03/2025</a:t>
            </a:fld>
            <a:endParaRPr lang="en-PH"/>
          </a:p>
        </p:txBody>
      </p:sp>
      <p:sp>
        <p:nvSpPr>
          <p:cNvPr id="5" name="Footer Placeholder 4"/>
          <p:cNvSpPr>
            <a:spLocks noGrp="1"/>
          </p:cNvSpPr>
          <p:nvPr>
            <p:ph type="ftr" sz="quarter" idx="11"/>
          </p:nvPr>
        </p:nvSpPr>
        <p:spPr/>
        <p:txBody>
          <a:bodyPr/>
          <a:lstStyle/>
          <a:p>
            <a:r>
              <a:rPr lang="en-PH"/>
              <a:t>Experiment 1</a:t>
            </a:r>
          </a:p>
        </p:txBody>
      </p:sp>
      <p:sp>
        <p:nvSpPr>
          <p:cNvPr id="6" name="Slide Number Placeholder 5"/>
          <p:cNvSpPr>
            <a:spLocks noGrp="1"/>
          </p:cNvSpPr>
          <p:nvPr>
            <p:ph type="sldNum" sz="quarter" idx="12"/>
          </p:nvPr>
        </p:nvSpPr>
        <p:spPr/>
        <p:txBody>
          <a:bodyPr/>
          <a:lstStyle/>
          <a:p>
            <a:fld id="{356A1CFE-FAD5-4B16-8253-97D01193D803}" type="slidenum">
              <a:rPr lang="en-PH" smtClean="0"/>
              <a:t>‹#›</a:t>
            </a:fld>
            <a:endParaRPr lang="en-PH"/>
          </a:p>
        </p:txBody>
      </p:sp>
    </p:spTree>
    <p:extLst>
      <p:ext uri="{BB962C8B-B14F-4D97-AF65-F5344CB8AC3E}">
        <p14:creationId xmlns:p14="http://schemas.microsoft.com/office/powerpoint/2010/main" val="3650142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10"/>
          </p:nvPr>
        </p:nvSpPr>
        <p:spPr/>
        <p:txBody>
          <a:bodyPr/>
          <a:lstStyle/>
          <a:p>
            <a:fld id="{ADF26B6A-77BD-4174-8AB7-B488A3834BC1}" type="datetime1">
              <a:rPr lang="en-PH" smtClean="0"/>
              <a:t>10/03/2025</a:t>
            </a:fld>
            <a:endParaRPr lang="en-PH"/>
          </a:p>
        </p:txBody>
      </p:sp>
      <p:sp>
        <p:nvSpPr>
          <p:cNvPr id="5" name="Footer Placeholder 4"/>
          <p:cNvSpPr>
            <a:spLocks noGrp="1"/>
          </p:cNvSpPr>
          <p:nvPr>
            <p:ph type="ftr" sz="quarter" idx="11"/>
          </p:nvPr>
        </p:nvSpPr>
        <p:spPr/>
        <p:txBody>
          <a:bodyPr/>
          <a:lstStyle/>
          <a:p>
            <a:r>
              <a:rPr lang="en-PH"/>
              <a:t>Experiment 1</a:t>
            </a:r>
          </a:p>
        </p:txBody>
      </p:sp>
      <p:sp>
        <p:nvSpPr>
          <p:cNvPr id="6" name="Slide Number Placeholder 5"/>
          <p:cNvSpPr>
            <a:spLocks noGrp="1"/>
          </p:cNvSpPr>
          <p:nvPr>
            <p:ph type="sldNum" sz="quarter" idx="12"/>
          </p:nvPr>
        </p:nvSpPr>
        <p:spPr/>
        <p:txBody>
          <a:bodyPr/>
          <a:lstStyle/>
          <a:p>
            <a:fld id="{356A1CFE-FAD5-4B16-8253-97D01193D803}" type="slidenum">
              <a:rPr lang="en-PH" smtClean="0"/>
              <a:t>‹#›</a:t>
            </a:fld>
            <a:endParaRPr lang="en-PH"/>
          </a:p>
        </p:txBody>
      </p:sp>
    </p:spTree>
    <p:extLst>
      <p:ext uri="{BB962C8B-B14F-4D97-AF65-F5344CB8AC3E}">
        <p14:creationId xmlns:p14="http://schemas.microsoft.com/office/powerpoint/2010/main" val="2146754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10"/>
          </p:nvPr>
        </p:nvSpPr>
        <p:spPr/>
        <p:txBody>
          <a:bodyPr/>
          <a:lstStyle/>
          <a:p>
            <a:fld id="{EC155746-2305-4ED0-9F8A-49242F0E41AB}" type="datetime1">
              <a:rPr lang="en-PH" smtClean="0"/>
              <a:t>10/03/2025</a:t>
            </a:fld>
            <a:endParaRPr lang="en-PH"/>
          </a:p>
        </p:txBody>
      </p:sp>
      <p:sp>
        <p:nvSpPr>
          <p:cNvPr id="5" name="Footer Placeholder 4"/>
          <p:cNvSpPr>
            <a:spLocks noGrp="1"/>
          </p:cNvSpPr>
          <p:nvPr>
            <p:ph type="ftr" sz="quarter" idx="11"/>
          </p:nvPr>
        </p:nvSpPr>
        <p:spPr/>
        <p:txBody>
          <a:bodyPr/>
          <a:lstStyle/>
          <a:p>
            <a:r>
              <a:rPr lang="en-PH"/>
              <a:t>Experiment 1</a:t>
            </a:r>
          </a:p>
        </p:txBody>
      </p:sp>
      <p:sp>
        <p:nvSpPr>
          <p:cNvPr id="6" name="Slide Number Placeholder 5"/>
          <p:cNvSpPr>
            <a:spLocks noGrp="1"/>
          </p:cNvSpPr>
          <p:nvPr>
            <p:ph type="sldNum" sz="quarter" idx="12"/>
          </p:nvPr>
        </p:nvSpPr>
        <p:spPr/>
        <p:txBody>
          <a:bodyPr/>
          <a:lstStyle/>
          <a:p>
            <a:fld id="{356A1CFE-FAD5-4B16-8253-97D01193D803}" type="slidenum">
              <a:rPr lang="en-PH" smtClean="0"/>
              <a:t>‹#›</a:t>
            </a:fld>
            <a:endParaRPr lang="en-PH"/>
          </a:p>
        </p:txBody>
      </p:sp>
    </p:spTree>
    <p:extLst>
      <p:ext uri="{BB962C8B-B14F-4D97-AF65-F5344CB8AC3E}">
        <p14:creationId xmlns:p14="http://schemas.microsoft.com/office/powerpoint/2010/main" val="529007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10"/>
          </p:nvPr>
        </p:nvSpPr>
        <p:spPr/>
        <p:txBody>
          <a:bodyPr/>
          <a:lstStyle/>
          <a:p>
            <a:fld id="{5605E6D3-0631-4C00-9540-B4B46BC03C25}" type="datetime1">
              <a:rPr lang="en-PH" smtClean="0"/>
              <a:t>10/03/2025</a:t>
            </a:fld>
            <a:endParaRPr lang="en-PH"/>
          </a:p>
        </p:txBody>
      </p:sp>
      <p:sp>
        <p:nvSpPr>
          <p:cNvPr id="5" name="Footer Placeholder 4"/>
          <p:cNvSpPr>
            <a:spLocks noGrp="1"/>
          </p:cNvSpPr>
          <p:nvPr>
            <p:ph type="ftr" sz="quarter" idx="11"/>
          </p:nvPr>
        </p:nvSpPr>
        <p:spPr/>
        <p:txBody>
          <a:bodyPr/>
          <a:lstStyle/>
          <a:p>
            <a:r>
              <a:rPr lang="en-PH"/>
              <a:t>Experiment 1</a:t>
            </a:r>
          </a:p>
        </p:txBody>
      </p:sp>
      <p:sp>
        <p:nvSpPr>
          <p:cNvPr id="6" name="Slide Number Placeholder 5"/>
          <p:cNvSpPr>
            <a:spLocks noGrp="1"/>
          </p:cNvSpPr>
          <p:nvPr>
            <p:ph type="sldNum" sz="quarter" idx="12"/>
          </p:nvPr>
        </p:nvSpPr>
        <p:spPr/>
        <p:txBody>
          <a:bodyPr/>
          <a:lstStyle/>
          <a:p>
            <a:fld id="{356A1CFE-FAD5-4B16-8253-97D01193D803}" type="slidenum">
              <a:rPr lang="en-PH" smtClean="0"/>
              <a:t>‹#›</a:t>
            </a:fld>
            <a:endParaRPr lang="en-PH"/>
          </a:p>
        </p:txBody>
      </p:sp>
    </p:spTree>
    <p:extLst>
      <p:ext uri="{BB962C8B-B14F-4D97-AF65-F5344CB8AC3E}">
        <p14:creationId xmlns:p14="http://schemas.microsoft.com/office/powerpoint/2010/main" val="3573116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04530E-EE7E-440B-A76B-3F58FE0097E2}" type="datetime1">
              <a:rPr lang="en-PH" smtClean="0"/>
              <a:t>10/03/2025</a:t>
            </a:fld>
            <a:endParaRPr lang="en-PH"/>
          </a:p>
        </p:txBody>
      </p:sp>
      <p:sp>
        <p:nvSpPr>
          <p:cNvPr id="5" name="Footer Placeholder 4"/>
          <p:cNvSpPr>
            <a:spLocks noGrp="1"/>
          </p:cNvSpPr>
          <p:nvPr>
            <p:ph type="ftr" sz="quarter" idx="11"/>
          </p:nvPr>
        </p:nvSpPr>
        <p:spPr/>
        <p:txBody>
          <a:bodyPr/>
          <a:lstStyle/>
          <a:p>
            <a:r>
              <a:rPr lang="en-PH"/>
              <a:t>Experiment 1</a:t>
            </a:r>
          </a:p>
        </p:txBody>
      </p:sp>
      <p:sp>
        <p:nvSpPr>
          <p:cNvPr id="6" name="Slide Number Placeholder 5"/>
          <p:cNvSpPr>
            <a:spLocks noGrp="1"/>
          </p:cNvSpPr>
          <p:nvPr>
            <p:ph type="sldNum" sz="quarter" idx="12"/>
          </p:nvPr>
        </p:nvSpPr>
        <p:spPr/>
        <p:txBody>
          <a:bodyPr/>
          <a:lstStyle/>
          <a:p>
            <a:fld id="{356A1CFE-FAD5-4B16-8253-97D01193D803}" type="slidenum">
              <a:rPr lang="en-PH" smtClean="0"/>
              <a:t>‹#›</a:t>
            </a:fld>
            <a:endParaRPr lang="en-PH"/>
          </a:p>
        </p:txBody>
      </p:sp>
    </p:spTree>
    <p:extLst>
      <p:ext uri="{BB962C8B-B14F-4D97-AF65-F5344CB8AC3E}">
        <p14:creationId xmlns:p14="http://schemas.microsoft.com/office/powerpoint/2010/main" val="34080049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p:cNvSpPr>
            <a:spLocks noGrp="1"/>
          </p:cNvSpPr>
          <p:nvPr>
            <p:ph type="dt" sz="half" idx="10"/>
          </p:nvPr>
        </p:nvSpPr>
        <p:spPr/>
        <p:txBody>
          <a:bodyPr/>
          <a:lstStyle/>
          <a:p>
            <a:fld id="{C2C7F67F-F560-479D-ADB8-5F82A2FB1B1F}" type="datetime1">
              <a:rPr lang="en-PH" smtClean="0"/>
              <a:t>10/03/2025</a:t>
            </a:fld>
            <a:endParaRPr lang="en-PH"/>
          </a:p>
        </p:txBody>
      </p:sp>
      <p:sp>
        <p:nvSpPr>
          <p:cNvPr id="6" name="Footer Placeholder 5"/>
          <p:cNvSpPr>
            <a:spLocks noGrp="1"/>
          </p:cNvSpPr>
          <p:nvPr>
            <p:ph type="ftr" sz="quarter" idx="11"/>
          </p:nvPr>
        </p:nvSpPr>
        <p:spPr/>
        <p:txBody>
          <a:bodyPr/>
          <a:lstStyle/>
          <a:p>
            <a:r>
              <a:rPr lang="en-PH"/>
              <a:t>Experiment 1</a:t>
            </a:r>
          </a:p>
        </p:txBody>
      </p:sp>
      <p:sp>
        <p:nvSpPr>
          <p:cNvPr id="7" name="Slide Number Placeholder 6"/>
          <p:cNvSpPr>
            <a:spLocks noGrp="1"/>
          </p:cNvSpPr>
          <p:nvPr>
            <p:ph type="sldNum" sz="quarter" idx="12"/>
          </p:nvPr>
        </p:nvSpPr>
        <p:spPr/>
        <p:txBody>
          <a:bodyPr/>
          <a:lstStyle/>
          <a:p>
            <a:fld id="{356A1CFE-FAD5-4B16-8253-97D01193D803}" type="slidenum">
              <a:rPr lang="en-PH" smtClean="0"/>
              <a:t>‹#›</a:t>
            </a:fld>
            <a:endParaRPr lang="en-PH"/>
          </a:p>
        </p:txBody>
      </p:sp>
    </p:spTree>
    <p:extLst>
      <p:ext uri="{BB962C8B-B14F-4D97-AF65-F5344CB8AC3E}">
        <p14:creationId xmlns:p14="http://schemas.microsoft.com/office/powerpoint/2010/main" val="1591557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p:cNvSpPr>
            <a:spLocks noGrp="1"/>
          </p:cNvSpPr>
          <p:nvPr>
            <p:ph type="dt" sz="half" idx="10"/>
          </p:nvPr>
        </p:nvSpPr>
        <p:spPr/>
        <p:txBody>
          <a:bodyPr/>
          <a:lstStyle/>
          <a:p>
            <a:fld id="{F53754FC-CC5C-4993-8D44-201EF13BB877}" type="datetime1">
              <a:rPr lang="en-PH" smtClean="0"/>
              <a:t>10/03/2025</a:t>
            </a:fld>
            <a:endParaRPr lang="en-PH"/>
          </a:p>
        </p:txBody>
      </p:sp>
      <p:sp>
        <p:nvSpPr>
          <p:cNvPr id="8" name="Footer Placeholder 7"/>
          <p:cNvSpPr>
            <a:spLocks noGrp="1"/>
          </p:cNvSpPr>
          <p:nvPr>
            <p:ph type="ftr" sz="quarter" idx="11"/>
          </p:nvPr>
        </p:nvSpPr>
        <p:spPr/>
        <p:txBody>
          <a:bodyPr/>
          <a:lstStyle/>
          <a:p>
            <a:r>
              <a:rPr lang="en-PH"/>
              <a:t>Experiment 1</a:t>
            </a:r>
          </a:p>
        </p:txBody>
      </p:sp>
      <p:sp>
        <p:nvSpPr>
          <p:cNvPr id="9" name="Slide Number Placeholder 8"/>
          <p:cNvSpPr>
            <a:spLocks noGrp="1"/>
          </p:cNvSpPr>
          <p:nvPr>
            <p:ph type="sldNum" sz="quarter" idx="12"/>
          </p:nvPr>
        </p:nvSpPr>
        <p:spPr/>
        <p:txBody>
          <a:bodyPr/>
          <a:lstStyle/>
          <a:p>
            <a:fld id="{356A1CFE-FAD5-4B16-8253-97D01193D803}" type="slidenum">
              <a:rPr lang="en-PH" smtClean="0"/>
              <a:t>‹#›</a:t>
            </a:fld>
            <a:endParaRPr lang="en-PH"/>
          </a:p>
        </p:txBody>
      </p:sp>
    </p:spTree>
    <p:extLst>
      <p:ext uri="{BB962C8B-B14F-4D97-AF65-F5344CB8AC3E}">
        <p14:creationId xmlns:p14="http://schemas.microsoft.com/office/powerpoint/2010/main" val="2231732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Date Placeholder 2"/>
          <p:cNvSpPr>
            <a:spLocks noGrp="1"/>
          </p:cNvSpPr>
          <p:nvPr>
            <p:ph type="dt" sz="half" idx="10"/>
          </p:nvPr>
        </p:nvSpPr>
        <p:spPr/>
        <p:txBody>
          <a:bodyPr/>
          <a:lstStyle/>
          <a:p>
            <a:fld id="{2776B188-2164-4FD1-92FE-488B39A82370}" type="datetime1">
              <a:rPr lang="en-PH" smtClean="0"/>
              <a:t>10/03/2025</a:t>
            </a:fld>
            <a:endParaRPr lang="en-PH"/>
          </a:p>
        </p:txBody>
      </p:sp>
      <p:sp>
        <p:nvSpPr>
          <p:cNvPr id="4" name="Footer Placeholder 3"/>
          <p:cNvSpPr>
            <a:spLocks noGrp="1"/>
          </p:cNvSpPr>
          <p:nvPr>
            <p:ph type="ftr" sz="quarter" idx="11"/>
          </p:nvPr>
        </p:nvSpPr>
        <p:spPr/>
        <p:txBody>
          <a:bodyPr/>
          <a:lstStyle/>
          <a:p>
            <a:r>
              <a:rPr lang="en-PH"/>
              <a:t>Experiment 1</a:t>
            </a:r>
          </a:p>
        </p:txBody>
      </p:sp>
      <p:sp>
        <p:nvSpPr>
          <p:cNvPr id="5" name="Slide Number Placeholder 4"/>
          <p:cNvSpPr>
            <a:spLocks noGrp="1"/>
          </p:cNvSpPr>
          <p:nvPr>
            <p:ph type="sldNum" sz="quarter" idx="12"/>
          </p:nvPr>
        </p:nvSpPr>
        <p:spPr/>
        <p:txBody>
          <a:bodyPr/>
          <a:lstStyle/>
          <a:p>
            <a:fld id="{356A1CFE-FAD5-4B16-8253-97D01193D803}" type="slidenum">
              <a:rPr lang="en-PH" smtClean="0"/>
              <a:t>‹#›</a:t>
            </a:fld>
            <a:endParaRPr lang="en-PH"/>
          </a:p>
        </p:txBody>
      </p:sp>
    </p:spTree>
    <p:extLst>
      <p:ext uri="{BB962C8B-B14F-4D97-AF65-F5344CB8AC3E}">
        <p14:creationId xmlns:p14="http://schemas.microsoft.com/office/powerpoint/2010/main" val="3470398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4F8A59-D384-4D57-9A50-A60E3BC91D08}" type="datetime1">
              <a:rPr lang="en-PH" smtClean="0"/>
              <a:t>10/03/2025</a:t>
            </a:fld>
            <a:endParaRPr lang="en-PH"/>
          </a:p>
        </p:txBody>
      </p:sp>
      <p:sp>
        <p:nvSpPr>
          <p:cNvPr id="3" name="Footer Placeholder 2"/>
          <p:cNvSpPr>
            <a:spLocks noGrp="1"/>
          </p:cNvSpPr>
          <p:nvPr>
            <p:ph type="ftr" sz="quarter" idx="11"/>
          </p:nvPr>
        </p:nvSpPr>
        <p:spPr/>
        <p:txBody>
          <a:bodyPr/>
          <a:lstStyle/>
          <a:p>
            <a:r>
              <a:rPr lang="en-PH"/>
              <a:t>Experiment 1</a:t>
            </a:r>
          </a:p>
        </p:txBody>
      </p:sp>
      <p:sp>
        <p:nvSpPr>
          <p:cNvPr id="4" name="Slide Number Placeholder 3"/>
          <p:cNvSpPr>
            <a:spLocks noGrp="1"/>
          </p:cNvSpPr>
          <p:nvPr>
            <p:ph type="sldNum" sz="quarter" idx="12"/>
          </p:nvPr>
        </p:nvSpPr>
        <p:spPr/>
        <p:txBody>
          <a:bodyPr/>
          <a:lstStyle/>
          <a:p>
            <a:fld id="{356A1CFE-FAD5-4B16-8253-97D01193D803}" type="slidenum">
              <a:rPr lang="en-PH" smtClean="0"/>
              <a:t>‹#›</a:t>
            </a:fld>
            <a:endParaRPr lang="en-PH"/>
          </a:p>
        </p:txBody>
      </p:sp>
    </p:spTree>
    <p:extLst>
      <p:ext uri="{BB962C8B-B14F-4D97-AF65-F5344CB8AC3E}">
        <p14:creationId xmlns:p14="http://schemas.microsoft.com/office/powerpoint/2010/main" val="3182844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00F6C3E-4B30-43BE-88DF-892347B02817}" type="datetime1">
              <a:rPr lang="en-PH" smtClean="0"/>
              <a:t>10/03/2025</a:t>
            </a:fld>
            <a:endParaRPr lang="en-PH"/>
          </a:p>
        </p:txBody>
      </p:sp>
      <p:sp>
        <p:nvSpPr>
          <p:cNvPr id="6" name="Footer Placeholder 5"/>
          <p:cNvSpPr>
            <a:spLocks noGrp="1"/>
          </p:cNvSpPr>
          <p:nvPr>
            <p:ph type="ftr" sz="quarter" idx="11"/>
          </p:nvPr>
        </p:nvSpPr>
        <p:spPr/>
        <p:txBody>
          <a:bodyPr/>
          <a:lstStyle/>
          <a:p>
            <a:r>
              <a:rPr lang="en-PH"/>
              <a:t>Experiment 1</a:t>
            </a:r>
          </a:p>
        </p:txBody>
      </p:sp>
      <p:sp>
        <p:nvSpPr>
          <p:cNvPr id="7" name="Slide Number Placeholder 6"/>
          <p:cNvSpPr>
            <a:spLocks noGrp="1"/>
          </p:cNvSpPr>
          <p:nvPr>
            <p:ph type="sldNum" sz="quarter" idx="12"/>
          </p:nvPr>
        </p:nvSpPr>
        <p:spPr/>
        <p:txBody>
          <a:bodyPr/>
          <a:lstStyle/>
          <a:p>
            <a:fld id="{356A1CFE-FAD5-4B16-8253-97D01193D803}" type="slidenum">
              <a:rPr lang="en-PH" smtClean="0"/>
              <a:t>‹#›</a:t>
            </a:fld>
            <a:endParaRPr lang="en-PH"/>
          </a:p>
        </p:txBody>
      </p:sp>
    </p:spTree>
    <p:extLst>
      <p:ext uri="{BB962C8B-B14F-4D97-AF65-F5344CB8AC3E}">
        <p14:creationId xmlns:p14="http://schemas.microsoft.com/office/powerpoint/2010/main" val="2030359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P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D9710C1-ED5A-4905-B885-811C8CEEF1E6}" type="datetime1">
              <a:rPr lang="en-PH" smtClean="0"/>
              <a:t>10/03/2025</a:t>
            </a:fld>
            <a:endParaRPr lang="en-PH"/>
          </a:p>
        </p:txBody>
      </p:sp>
      <p:sp>
        <p:nvSpPr>
          <p:cNvPr id="6" name="Footer Placeholder 5"/>
          <p:cNvSpPr>
            <a:spLocks noGrp="1"/>
          </p:cNvSpPr>
          <p:nvPr>
            <p:ph type="ftr" sz="quarter" idx="11"/>
          </p:nvPr>
        </p:nvSpPr>
        <p:spPr/>
        <p:txBody>
          <a:bodyPr/>
          <a:lstStyle/>
          <a:p>
            <a:r>
              <a:rPr lang="en-PH"/>
              <a:t>Experiment 1</a:t>
            </a:r>
          </a:p>
        </p:txBody>
      </p:sp>
      <p:sp>
        <p:nvSpPr>
          <p:cNvPr id="7" name="Slide Number Placeholder 6"/>
          <p:cNvSpPr>
            <a:spLocks noGrp="1"/>
          </p:cNvSpPr>
          <p:nvPr>
            <p:ph type="sldNum" sz="quarter" idx="12"/>
          </p:nvPr>
        </p:nvSpPr>
        <p:spPr/>
        <p:txBody>
          <a:bodyPr/>
          <a:lstStyle/>
          <a:p>
            <a:fld id="{356A1CFE-FAD5-4B16-8253-97D01193D803}" type="slidenum">
              <a:rPr lang="en-PH" smtClean="0"/>
              <a:t>‹#›</a:t>
            </a:fld>
            <a:endParaRPr lang="en-PH"/>
          </a:p>
        </p:txBody>
      </p:sp>
    </p:spTree>
    <p:extLst>
      <p:ext uri="{BB962C8B-B14F-4D97-AF65-F5344CB8AC3E}">
        <p14:creationId xmlns:p14="http://schemas.microsoft.com/office/powerpoint/2010/main" val="2216506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B537C0-9C3B-4188-A254-F0B717C03E3E}" type="datetime1">
              <a:rPr lang="en-PH" smtClean="0"/>
              <a:t>10/03/2025</a:t>
            </a:fld>
            <a:endParaRPr lang="en-P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PH"/>
              <a:t>Experiment 1</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6A1CFE-FAD5-4B16-8253-97D01193D803}" type="slidenum">
              <a:rPr lang="en-PH" smtClean="0"/>
              <a:t>‹#›</a:t>
            </a:fld>
            <a:endParaRPr lang="en-PH"/>
          </a:p>
        </p:txBody>
      </p:sp>
    </p:spTree>
    <p:extLst>
      <p:ext uri="{BB962C8B-B14F-4D97-AF65-F5344CB8AC3E}">
        <p14:creationId xmlns:p14="http://schemas.microsoft.com/office/powerpoint/2010/main" val="7783395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4199" y="1246604"/>
            <a:ext cx="7927878" cy="2748928"/>
          </a:xfrm>
        </p:spPr>
        <p:txBody>
          <a:bodyPr>
            <a:normAutofit fontScale="90000"/>
          </a:bodyPr>
          <a:lstStyle/>
          <a:p>
            <a:pPr algn="ctr"/>
            <a:br>
              <a:rPr lang="en-PH" sz="4000" b="1" dirty="0">
                <a:solidFill>
                  <a:schemeClr val="bg1"/>
                </a:solidFill>
                <a:latin typeface="Arial"/>
                <a:cs typeface="Arial"/>
              </a:rPr>
            </a:br>
            <a:r>
              <a:rPr lang="en-US" sz="4000" b="1" dirty="0">
                <a:solidFill>
                  <a:schemeClr val="bg1"/>
                </a:solidFill>
                <a:cs typeface="Arial"/>
              </a:rPr>
              <a:t>Dual-Mode Real-Time Cap </a:t>
            </a:r>
            <a:br>
              <a:rPr lang="en-US" sz="4000" b="1" dirty="0">
                <a:solidFill>
                  <a:schemeClr val="bg1"/>
                </a:solidFill>
                <a:cs typeface="Arial"/>
              </a:rPr>
            </a:br>
            <a:r>
              <a:rPr lang="en-US" sz="4000" b="1" dirty="0">
                <a:solidFill>
                  <a:schemeClr val="bg1"/>
                </a:solidFill>
                <a:cs typeface="Arial"/>
              </a:rPr>
              <a:t>Sorting System Using Arduino </a:t>
            </a:r>
            <a:br>
              <a:rPr lang="en-US" sz="4000" b="1" dirty="0">
                <a:solidFill>
                  <a:schemeClr val="bg1"/>
                </a:solidFill>
                <a:cs typeface="Arial"/>
              </a:rPr>
            </a:br>
            <a:r>
              <a:rPr lang="en-US" sz="4000" b="1" dirty="0">
                <a:solidFill>
                  <a:schemeClr val="bg1"/>
                </a:solidFill>
                <a:cs typeface="Arial"/>
              </a:rPr>
              <a:t>Uno</a:t>
            </a:r>
            <a:br>
              <a:rPr lang="en-US" sz="4000" b="1" dirty="0">
                <a:solidFill>
                  <a:schemeClr val="bg1"/>
                </a:solidFill>
                <a:cs typeface="Arial"/>
              </a:rPr>
            </a:br>
            <a:endParaRPr lang="en-PH" sz="4000" b="1"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idx="1"/>
          </p:nvPr>
        </p:nvSpPr>
        <p:spPr>
          <a:xfrm>
            <a:off x="-1658060" y="5464937"/>
            <a:ext cx="10515600" cy="1393063"/>
          </a:xfrm>
        </p:spPr>
        <p:txBody>
          <a:bodyPr vert="horz" lIns="91440" tIns="45720" rIns="91440" bIns="45720" rtlCol="0" anchor="t">
            <a:normAutofit/>
          </a:bodyPr>
          <a:lstStyle/>
          <a:p>
            <a:pPr marL="0" indent="0" algn="ctr">
              <a:buNone/>
            </a:pPr>
            <a:r>
              <a:rPr lang="en-PH" sz="2400" dirty="0">
                <a:solidFill>
                  <a:schemeClr val="bg1"/>
                </a:solidFill>
                <a:latin typeface="Arial"/>
                <a:cs typeface="Arial"/>
              </a:rPr>
              <a:t>Navarro, Rod Geryk C.</a:t>
            </a:r>
            <a:endParaRPr lang="en-PH" sz="2400" dirty="0">
              <a:solidFill>
                <a:schemeClr val="bg1"/>
              </a:solidFill>
              <a:latin typeface="Arial" panose="020B0604020202020204" pitchFamily="34" charset="0"/>
              <a:cs typeface="Arial" panose="020B0604020202020204" pitchFamily="34" charset="0"/>
            </a:endParaRPr>
          </a:p>
          <a:p>
            <a:pPr marL="0" indent="0" algn="ctr">
              <a:buNone/>
            </a:pPr>
            <a:r>
              <a:rPr lang="en-PH" sz="2400" dirty="0">
                <a:solidFill>
                  <a:schemeClr val="bg1"/>
                </a:solidFill>
                <a:latin typeface="Arial"/>
                <a:cs typeface="Arial"/>
              </a:rPr>
              <a:t>CPE161P - 4 – C1</a:t>
            </a:r>
          </a:p>
          <a:p>
            <a:pPr marL="0" indent="0">
              <a:buNone/>
            </a:pPr>
            <a:endParaRPr lang="en-US" sz="1800" dirty="0">
              <a:solidFill>
                <a:schemeClr val="bg1"/>
              </a:solidFill>
              <a:latin typeface="Arial"/>
              <a:cs typeface="Arial"/>
            </a:endParaRPr>
          </a:p>
          <a:p>
            <a:pPr marL="0" indent="0">
              <a:buNone/>
            </a:pPr>
            <a:endParaRPr lang="en-PH" sz="1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66257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088017"/>
            <a:ext cx="12192000" cy="4771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E9D202F3-92DE-487D-AA66-760059C12CD8}"/>
              </a:ext>
            </a:extLst>
          </p:cNvPr>
          <p:cNvSpPr>
            <a:spLocks noGrp="1"/>
          </p:cNvSpPr>
          <p:nvPr>
            <p:ph type="title"/>
          </p:nvPr>
        </p:nvSpPr>
        <p:spPr>
          <a:xfrm>
            <a:off x="239151" y="1"/>
            <a:ext cx="9608234" cy="998806"/>
          </a:xfrm>
        </p:spPr>
        <p:txBody>
          <a:bodyPr>
            <a:normAutofit/>
          </a:bodyPr>
          <a:lstStyle/>
          <a:p>
            <a:r>
              <a:rPr lang="en-US" sz="3200" b="1" dirty="0">
                <a:solidFill>
                  <a:schemeClr val="bg1"/>
                </a:solidFill>
                <a:latin typeface="Tahoma" panose="020B0604030504040204" pitchFamily="34" charset="0"/>
                <a:ea typeface="Tahoma" panose="020B0604030504040204" pitchFamily="34" charset="0"/>
                <a:cs typeface="Tahoma" panose="020B0604030504040204" pitchFamily="34" charset="0"/>
              </a:rPr>
              <a:t>CODE</a:t>
            </a:r>
            <a:endParaRPr lang="en-PH" sz="32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a:extLst>
              <a:ext uri="{FF2B5EF4-FFF2-40B4-BE49-F238E27FC236}">
                <a16:creationId xmlns:a16="http://schemas.microsoft.com/office/drawing/2014/main" id="{B8D6D7FD-E6D2-47B7-8BB5-0E4F75507D4B}"/>
              </a:ext>
            </a:extLst>
          </p:cNvPr>
          <p:cNvPicPr>
            <a:picLocks noChangeAspect="1"/>
          </p:cNvPicPr>
          <p:nvPr/>
        </p:nvPicPr>
        <p:blipFill>
          <a:blip r:embed="rId3"/>
          <a:stretch>
            <a:fillRect/>
          </a:stretch>
        </p:blipFill>
        <p:spPr>
          <a:xfrm>
            <a:off x="2560803" y="998807"/>
            <a:ext cx="3224157" cy="4860386"/>
          </a:xfrm>
          <a:prstGeom prst="rect">
            <a:avLst/>
          </a:prstGeom>
        </p:spPr>
      </p:pic>
      <p:pic>
        <p:nvPicPr>
          <p:cNvPr id="8" name="Picture 7">
            <a:extLst>
              <a:ext uri="{FF2B5EF4-FFF2-40B4-BE49-F238E27FC236}">
                <a16:creationId xmlns:a16="http://schemas.microsoft.com/office/drawing/2014/main" id="{517171CF-A6B5-437A-B29D-A210424DFE66}"/>
              </a:ext>
            </a:extLst>
          </p:cNvPr>
          <p:cNvPicPr>
            <a:picLocks noChangeAspect="1"/>
          </p:cNvPicPr>
          <p:nvPr/>
        </p:nvPicPr>
        <p:blipFill>
          <a:blip r:embed="rId4"/>
          <a:stretch>
            <a:fillRect/>
          </a:stretch>
        </p:blipFill>
        <p:spPr>
          <a:xfrm>
            <a:off x="5941693" y="998807"/>
            <a:ext cx="3689504" cy="4877138"/>
          </a:xfrm>
          <a:prstGeom prst="rect">
            <a:avLst/>
          </a:prstGeom>
        </p:spPr>
      </p:pic>
    </p:spTree>
    <p:extLst>
      <p:ext uri="{BB962C8B-B14F-4D97-AF65-F5344CB8AC3E}">
        <p14:creationId xmlns:p14="http://schemas.microsoft.com/office/powerpoint/2010/main" val="3753042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088017"/>
            <a:ext cx="12192000" cy="4771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E9D202F3-92DE-487D-AA66-760059C12CD8}"/>
              </a:ext>
            </a:extLst>
          </p:cNvPr>
          <p:cNvSpPr>
            <a:spLocks noGrp="1"/>
          </p:cNvSpPr>
          <p:nvPr>
            <p:ph type="title"/>
          </p:nvPr>
        </p:nvSpPr>
        <p:spPr>
          <a:xfrm>
            <a:off x="239151" y="1"/>
            <a:ext cx="9608234" cy="998806"/>
          </a:xfrm>
        </p:spPr>
        <p:txBody>
          <a:bodyPr>
            <a:normAutofit/>
          </a:bodyPr>
          <a:lstStyle/>
          <a:p>
            <a:r>
              <a:rPr lang="en-US" sz="3200" b="1" dirty="0">
                <a:solidFill>
                  <a:schemeClr val="bg1"/>
                </a:solidFill>
                <a:latin typeface="Tahoma" panose="020B0604030504040204" pitchFamily="34" charset="0"/>
                <a:ea typeface="Tahoma" panose="020B0604030504040204" pitchFamily="34" charset="0"/>
                <a:cs typeface="Tahoma" panose="020B0604030504040204" pitchFamily="34" charset="0"/>
              </a:rPr>
              <a:t>CODE</a:t>
            </a:r>
            <a:endParaRPr lang="en-PH" sz="32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2" name="Picture 1">
            <a:extLst>
              <a:ext uri="{FF2B5EF4-FFF2-40B4-BE49-F238E27FC236}">
                <a16:creationId xmlns:a16="http://schemas.microsoft.com/office/drawing/2014/main" id="{D79B77E9-CD42-4762-9C9B-6EBF50351A30}"/>
              </a:ext>
            </a:extLst>
          </p:cNvPr>
          <p:cNvPicPr>
            <a:picLocks noChangeAspect="1"/>
          </p:cNvPicPr>
          <p:nvPr/>
        </p:nvPicPr>
        <p:blipFill>
          <a:blip r:embed="rId3"/>
          <a:stretch>
            <a:fillRect/>
          </a:stretch>
        </p:blipFill>
        <p:spPr>
          <a:xfrm>
            <a:off x="2504684" y="998807"/>
            <a:ext cx="2845845" cy="4860386"/>
          </a:xfrm>
          <a:prstGeom prst="rect">
            <a:avLst/>
          </a:prstGeom>
        </p:spPr>
      </p:pic>
      <p:pic>
        <p:nvPicPr>
          <p:cNvPr id="6" name="Picture 5">
            <a:extLst>
              <a:ext uri="{FF2B5EF4-FFF2-40B4-BE49-F238E27FC236}">
                <a16:creationId xmlns:a16="http://schemas.microsoft.com/office/drawing/2014/main" id="{04DBFA7A-1A17-46A1-89CF-5EFD88E8D1AA}"/>
              </a:ext>
            </a:extLst>
          </p:cNvPr>
          <p:cNvPicPr>
            <a:picLocks noChangeAspect="1"/>
          </p:cNvPicPr>
          <p:nvPr/>
        </p:nvPicPr>
        <p:blipFill>
          <a:blip r:embed="rId4"/>
          <a:stretch>
            <a:fillRect/>
          </a:stretch>
        </p:blipFill>
        <p:spPr>
          <a:xfrm>
            <a:off x="5514524" y="998807"/>
            <a:ext cx="4407404" cy="4860387"/>
          </a:xfrm>
          <a:prstGeom prst="rect">
            <a:avLst/>
          </a:prstGeom>
        </p:spPr>
      </p:pic>
    </p:spTree>
    <p:extLst>
      <p:ext uri="{BB962C8B-B14F-4D97-AF65-F5344CB8AC3E}">
        <p14:creationId xmlns:p14="http://schemas.microsoft.com/office/powerpoint/2010/main" val="1918678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000735"/>
            <a:ext cx="12192000" cy="4771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E9D202F3-92DE-487D-AA66-760059C12CD8}"/>
              </a:ext>
            </a:extLst>
          </p:cNvPr>
          <p:cNvSpPr>
            <a:spLocks noGrp="1"/>
          </p:cNvSpPr>
          <p:nvPr>
            <p:ph type="title"/>
          </p:nvPr>
        </p:nvSpPr>
        <p:spPr>
          <a:xfrm>
            <a:off x="0" y="26700"/>
            <a:ext cx="10405658" cy="998806"/>
          </a:xfrm>
        </p:spPr>
        <p:txBody>
          <a:bodyPr>
            <a:normAutofit/>
          </a:bodyPr>
          <a:lstStyle/>
          <a:p>
            <a:r>
              <a:rPr lang="en-PH" sz="3200" b="1" dirty="0">
                <a:solidFill>
                  <a:schemeClr val="bg1"/>
                </a:solidFill>
                <a:latin typeface="Tahoma"/>
                <a:ea typeface="Tahoma"/>
                <a:cs typeface="Tahoma"/>
              </a:rPr>
              <a:t>FINAL OUTPUT/PROTOTYPE DEMONSTRATION</a:t>
            </a:r>
            <a:endParaRPr lang="en-PH" sz="32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7" name="Picture 6">
            <a:extLst>
              <a:ext uri="{FF2B5EF4-FFF2-40B4-BE49-F238E27FC236}">
                <a16:creationId xmlns:a16="http://schemas.microsoft.com/office/drawing/2014/main" id="{33256537-C8BB-46CF-8617-87E138F683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00300" y="953012"/>
            <a:ext cx="7200900" cy="4824347"/>
          </a:xfrm>
          <a:prstGeom prst="rect">
            <a:avLst/>
          </a:prstGeom>
        </p:spPr>
      </p:pic>
    </p:spTree>
    <p:extLst>
      <p:ext uri="{BB962C8B-B14F-4D97-AF65-F5344CB8AC3E}">
        <p14:creationId xmlns:p14="http://schemas.microsoft.com/office/powerpoint/2010/main" val="2269026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000735"/>
            <a:ext cx="12192000" cy="4771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E9D202F3-92DE-487D-AA66-760059C12CD8}"/>
              </a:ext>
            </a:extLst>
          </p:cNvPr>
          <p:cNvSpPr>
            <a:spLocks noGrp="1"/>
          </p:cNvSpPr>
          <p:nvPr>
            <p:ph type="title"/>
          </p:nvPr>
        </p:nvSpPr>
        <p:spPr>
          <a:xfrm>
            <a:off x="0" y="26700"/>
            <a:ext cx="10405658" cy="998806"/>
          </a:xfrm>
        </p:spPr>
        <p:txBody>
          <a:bodyPr>
            <a:normAutofit/>
          </a:bodyPr>
          <a:lstStyle/>
          <a:p>
            <a:r>
              <a:rPr lang="en-PH" sz="3200" b="1" dirty="0">
                <a:solidFill>
                  <a:schemeClr val="bg1"/>
                </a:solidFill>
                <a:latin typeface="Tahoma"/>
                <a:ea typeface="Tahoma"/>
                <a:cs typeface="Tahoma"/>
              </a:rPr>
              <a:t>FINAL OUTPUT/PROTOTYPE DEMONSTRATION</a:t>
            </a:r>
            <a:endParaRPr lang="en-PH" sz="32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a:extLst>
              <a:ext uri="{FF2B5EF4-FFF2-40B4-BE49-F238E27FC236}">
                <a16:creationId xmlns:a16="http://schemas.microsoft.com/office/drawing/2014/main" id="{C385C2DF-10E6-4A68-9250-9AFE51B854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6043" y="1014295"/>
            <a:ext cx="4637315" cy="4744056"/>
          </a:xfrm>
          <a:prstGeom prst="rect">
            <a:avLst/>
          </a:prstGeom>
        </p:spPr>
      </p:pic>
      <p:pic>
        <p:nvPicPr>
          <p:cNvPr id="7" name="Picture 6">
            <a:extLst>
              <a:ext uri="{FF2B5EF4-FFF2-40B4-BE49-F238E27FC236}">
                <a16:creationId xmlns:a16="http://schemas.microsoft.com/office/drawing/2014/main" id="{4C3AF0A0-F10C-44D8-9DC9-EDD3AB9732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0191" y="1660167"/>
            <a:ext cx="6284976" cy="3537665"/>
          </a:xfrm>
          <a:prstGeom prst="rect">
            <a:avLst/>
          </a:prstGeom>
        </p:spPr>
      </p:pic>
    </p:spTree>
    <p:extLst>
      <p:ext uri="{BB962C8B-B14F-4D97-AF65-F5344CB8AC3E}">
        <p14:creationId xmlns:p14="http://schemas.microsoft.com/office/powerpoint/2010/main" val="30744927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000735"/>
            <a:ext cx="12192000" cy="4771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E9D202F3-92DE-487D-AA66-760059C12CD8}"/>
              </a:ext>
            </a:extLst>
          </p:cNvPr>
          <p:cNvSpPr>
            <a:spLocks noGrp="1"/>
          </p:cNvSpPr>
          <p:nvPr>
            <p:ph type="title"/>
          </p:nvPr>
        </p:nvSpPr>
        <p:spPr>
          <a:xfrm>
            <a:off x="0" y="26700"/>
            <a:ext cx="10405658" cy="998806"/>
          </a:xfrm>
        </p:spPr>
        <p:txBody>
          <a:bodyPr>
            <a:normAutofit/>
          </a:bodyPr>
          <a:lstStyle/>
          <a:p>
            <a:r>
              <a:rPr lang="en-PH" sz="3200" b="1" dirty="0">
                <a:solidFill>
                  <a:schemeClr val="bg1"/>
                </a:solidFill>
                <a:latin typeface="Tahoma"/>
                <a:ea typeface="Tahoma"/>
                <a:cs typeface="Tahoma"/>
              </a:rPr>
              <a:t>FINAL OUTPUT/PROTOTYPE DEMONSTRATION</a:t>
            </a:r>
            <a:endParaRPr lang="en-PH" sz="32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a:extLst>
              <a:ext uri="{FF2B5EF4-FFF2-40B4-BE49-F238E27FC236}">
                <a16:creationId xmlns:a16="http://schemas.microsoft.com/office/drawing/2014/main" id="{21BFC111-8013-4A0C-9A87-AE78ED5F81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86342" y="974912"/>
            <a:ext cx="8174088" cy="4599487"/>
          </a:xfrm>
          <a:prstGeom prst="rect">
            <a:avLst/>
          </a:prstGeom>
        </p:spPr>
      </p:pic>
    </p:spTree>
    <p:extLst>
      <p:ext uri="{BB962C8B-B14F-4D97-AF65-F5344CB8AC3E}">
        <p14:creationId xmlns:p14="http://schemas.microsoft.com/office/powerpoint/2010/main" val="1560295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000735"/>
            <a:ext cx="12192000" cy="4771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E9D202F3-92DE-487D-AA66-760059C12CD8}"/>
              </a:ext>
            </a:extLst>
          </p:cNvPr>
          <p:cNvSpPr>
            <a:spLocks noGrp="1"/>
          </p:cNvSpPr>
          <p:nvPr>
            <p:ph type="title"/>
          </p:nvPr>
        </p:nvSpPr>
        <p:spPr>
          <a:xfrm>
            <a:off x="0" y="26700"/>
            <a:ext cx="10405658" cy="998806"/>
          </a:xfrm>
        </p:spPr>
        <p:txBody>
          <a:bodyPr>
            <a:normAutofit/>
          </a:bodyPr>
          <a:lstStyle/>
          <a:p>
            <a:r>
              <a:rPr lang="en-PH" sz="3200" b="1" dirty="0">
                <a:solidFill>
                  <a:schemeClr val="bg1"/>
                </a:solidFill>
                <a:latin typeface="Tahoma"/>
                <a:ea typeface="Tahoma"/>
                <a:cs typeface="Tahoma"/>
              </a:rPr>
              <a:t>FINAL OUTPUT/PROTOTYPE DEMONSTRATION</a:t>
            </a:r>
            <a:endParaRPr lang="en-PH" sz="32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a:extLst>
              <a:ext uri="{FF2B5EF4-FFF2-40B4-BE49-F238E27FC236}">
                <a16:creationId xmlns:a16="http://schemas.microsoft.com/office/drawing/2014/main" id="{F2815FEA-DAA0-4428-BEED-C8188A4E4C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8977" y="1000735"/>
            <a:ext cx="5612123" cy="4816077"/>
          </a:xfrm>
          <a:prstGeom prst="rect">
            <a:avLst/>
          </a:prstGeom>
        </p:spPr>
      </p:pic>
    </p:spTree>
    <p:extLst>
      <p:ext uri="{BB962C8B-B14F-4D97-AF65-F5344CB8AC3E}">
        <p14:creationId xmlns:p14="http://schemas.microsoft.com/office/powerpoint/2010/main" val="391618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000735"/>
            <a:ext cx="12192000" cy="4771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E9D202F3-92DE-487D-AA66-760059C12CD8}"/>
              </a:ext>
            </a:extLst>
          </p:cNvPr>
          <p:cNvSpPr>
            <a:spLocks noGrp="1"/>
          </p:cNvSpPr>
          <p:nvPr>
            <p:ph type="title"/>
          </p:nvPr>
        </p:nvSpPr>
        <p:spPr>
          <a:xfrm>
            <a:off x="0" y="26700"/>
            <a:ext cx="10405658" cy="998806"/>
          </a:xfrm>
        </p:spPr>
        <p:txBody>
          <a:bodyPr>
            <a:normAutofit/>
          </a:bodyPr>
          <a:lstStyle/>
          <a:p>
            <a:r>
              <a:rPr lang="en-PH" sz="3200" b="1" dirty="0">
                <a:solidFill>
                  <a:schemeClr val="bg1"/>
                </a:solidFill>
                <a:latin typeface="Tahoma"/>
                <a:ea typeface="Tahoma"/>
                <a:cs typeface="Tahoma"/>
              </a:rPr>
              <a:t>FINAL OUTPUT/PROTOTYPE DEMONSTRATION</a:t>
            </a:r>
            <a:endParaRPr lang="en-PH" sz="32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6" name="Picture 5">
            <a:extLst>
              <a:ext uri="{FF2B5EF4-FFF2-40B4-BE49-F238E27FC236}">
                <a16:creationId xmlns:a16="http://schemas.microsoft.com/office/drawing/2014/main" id="{6B4C35D0-56BB-4709-A1BD-E0AB6424A3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8932" y="988901"/>
            <a:ext cx="8496726" cy="4783010"/>
          </a:xfrm>
          <a:prstGeom prst="rect">
            <a:avLst/>
          </a:prstGeom>
        </p:spPr>
      </p:pic>
    </p:spTree>
    <p:extLst>
      <p:ext uri="{BB962C8B-B14F-4D97-AF65-F5344CB8AC3E}">
        <p14:creationId xmlns:p14="http://schemas.microsoft.com/office/powerpoint/2010/main" val="3974984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000735"/>
            <a:ext cx="12192000" cy="4771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E9D202F3-92DE-487D-AA66-760059C12CD8}"/>
              </a:ext>
            </a:extLst>
          </p:cNvPr>
          <p:cNvSpPr>
            <a:spLocks noGrp="1"/>
          </p:cNvSpPr>
          <p:nvPr>
            <p:ph type="title"/>
          </p:nvPr>
        </p:nvSpPr>
        <p:spPr>
          <a:xfrm>
            <a:off x="0" y="26700"/>
            <a:ext cx="10405658" cy="998806"/>
          </a:xfrm>
        </p:spPr>
        <p:txBody>
          <a:bodyPr>
            <a:normAutofit/>
          </a:bodyPr>
          <a:lstStyle/>
          <a:p>
            <a:r>
              <a:rPr lang="en-PH" sz="3200" b="1" dirty="0">
                <a:solidFill>
                  <a:schemeClr val="bg1"/>
                </a:solidFill>
                <a:latin typeface="Tahoma"/>
                <a:ea typeface="Tahoma"/>
                <a:cs typeface="Tahoma"/>
              </a:rPr>
              <a:t>FINAL OUTPUT/PROTOTYPE DEMONSTRATION</a:t>
            </a:r>
            <a:endParaRPr lang="en-PH" sz="32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a:extLst>
              <a:ext uri="{FF2B5EF4-FFF2-40B4-BE49-F238E27FC236}">
                <a16:creationId xmlns:a16="http://schemas.microsoft.com/office/drawing/2014/main" id="{F97622DB-7976-4D70-9E97-F86EAEA6CB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8559" y="1013121"/>
            <a:ext cx="8477099" cy="4771175"/>
          </a:xfrm>
          <a:prstGeom prst="rect">
            <a:avLst/>
          </a:prstGeom>
        </p:spPr>
      </p:pic>
    </p:spTree>
    <p:extLst>
      <p:ext uri="{BB962C8B-B14F-4D97-AF65-F5344CB8AC3E}">
        <p14:creationId xmlns:p14="http://schemas.microsoft.com/office/powerpoint/2010/main" val="2546871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000735"/>
            <a:ext cx="12192000" cy="4771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E9D202F3-92DE-487D-AA66-760059C12CD8}"/>
              </a:ext>
            </a:extLst>
          </p:cNvPr>
          <p:cNvSpPr>
            <a:spLocks noGrp="1"/>
          </p:cNvSpPr>
          <p:nvPr>
            <p:ph type="title"/>
          </p:nvPr>
        </p:nvSpPr>
        <p:spPr>
          <a:xfrm>
            <a:off x="0" y="26700"/>
            <a:ext cx="10405658" cy="998806"/>
          </a:xfrm>
        </p:spPr>
        <p:txBody>
          <a:bodyPr>
            <a:normAutofit/>
          </a:bodyPr>
          <a:lstStyle/>
          <a:p>
            <a:r>
              <a:rPr lang="en-PH" sz="3200" b="1" dirty="0">
                <a:solidFill>
                  <a:schemeClr val="bg1"/>
                </a:solidFill>
                <a:latin typeface="Tahoma"/>
                <a:ea typeface="Tahoma"/>
                <a:cs typeface="Tahoma"/>
              </a:rPr>
              <a:t>FINAL OUTPUT/PROTOTYPE DEMONSTRATION</a:t>
            </a:r>
            <a:endParaRPr lang="en-PH" sz="32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a:extLst>
              <a:ext uri="{FF2B5EF4-FFF2-40B4-BE49-F238E27FC236}">
                <a16:creationId xmlns:a16="http://schemas.microsoft.com/office/drawing/2014/main" id="{243EEF93-F86A-4813-B1CB-E134E6326A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7501" y="1025506"/>
            <a:ext cx="6960847" cy="4746405"/>
          </a:xfrm>
          <a:prstGeom prst="rect">
            <a:avLst/>
          </a:prstGeom>
        </p:spPr>
      </p:pic>
    </p:spTree>
    <p:extLst>
      <p:ext uri="{BB962C8B-B14F-4D97-AF65-F5344CB8AC3E}">
        <p14:creationId xmlns:p14="http://schemas.microsoft.com/office/powerpoint/2010/main" val="928923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000735"/>
            <a:ext cx="12192000" cy="4771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E9D202F3-92DE-487D-AA66-760059C12CD8}"/>
              </a:ext>
            </a:extLst>
          </p:cNvPr>
          <p:cNvSpPr>
            <a:spLocks noGrp="1"/>
          </p:cNvSpPr>
          <p:nvPr>
            <p:ph type="title"/>
          </p:nvPr>
        </p:nvSpPr>
        <p:spPr>
          <a:xfrm>
            <a:off x="0" y="26700"/>
            <a:ext cx="10405658" cy="998806"/>
          </a:xfrm>
        </p:spPr>
        <p:txBody>
          <a:bodyPr>
            <a:normAutofit/>
          </a:bodyPr>
          <a:lstStyle/>
          <a:p>
            <a:r>
              <a:rPr lang="en-PH" sz="3200" b="1" dirty="0">
                <a:solidFill>
                  <a:schemeClr val="bg1"/>
                </a:solidFill>
                <a:latin typeface="Tahoma"/>
                <a:ea typeface="Tahoma"/>
                <a:cs typeface="Tahoma"/>
              </a:rPr>
              <a:t>FINAL OUTPUT/PROTOTYPE DEMONSTRATION</a:t>
            </a:r>
            <a:endParaRPr lang="en-PH" sz="32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a:extLst>
              <a:ext uri="{FF2B5EF4-FFF2-40B4-BE49-F238E27FC236}">
                <a16:creationId xmlns:a16="http://schemas.microsoft.com/office/drawing/2014/main" id="{BC05FBA2-FD5D-4B3A-ACCB-44A42F9B3A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11687" y="1000735"/>
            <a:ext cx="8463545" cy="4761745"/>
          </a:xfrm>
          <a:prstGeom prst="rect">
            <a:avLst/>
          </a:prstGeom>
        </p:spPr>
      </p:pic>
    </p:spTree>
    <p:extLst>
      <p:ext uri="{BB962C8B-B14F-4D97-AF65-F5344CB8AC3E}">
        <p14:creationId xmlns:p14="http://schemas.microsoft.com/office/powerpoint/2010/main" val="1490854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043412"/>
            <a:ext cx="12192000" cy="4771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E9D202F3-92DE-487D-AA66-760059C12CD8}"/>
              </a:ext>
            </a:extLst>
          </p:cNvPr>
          <p:cNvSpPr>
            <a:spLocks noGrp="1"/>
          </p:cNvSpPr>
          <p:nvPr>
            <p:ph type="title"/>
          </p:nvPr>
        </p:nvSpPr>
        <p:spPr>
          <a:xfrm>
            <a:off x="239151" y="1"/>
            <a:ext cx="9608234" cy="998806"/>
          </a:xfrm>
        </p:spPr>
        <p:txBody>
          <a:bodyPr>
            <a:normAutofit/>
          </a:bodyPr>
          <a:lstStyle/>
          <a:p>
            <a:r>
              <a:rPr lang="en-US" sz="3200" b="1" dirty="0">
                <a:solidFill>
                  <a:schemeClr val="bg1"/>
                </a:solidFill>
                <a:latin typeface="Tahoma"/>
                <a:ea typeface="Tahoma"/>
                <a:cs typeface="Tahoma"/>
              </a:rPr>
              <a:t>INTRODUCTION</a:t>
            </a:r>
            <a:endParaRPr lang="en-PH" sz="32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 name="Rectangle 1">
            <a:extLst>
              <a:ext uri="{FF2B5EF4-FFF2-40B4-BE49-F238E27FC236}">
                <a16:creationId xmlns:a16="http://schemas.microsoft.com/office/drawing/2014/main" id="{2E42C5DF-2514-4FE5-AA53-D6D670EED92A}"/>
              </a:ext>
            </a:extLst>
          </p:cNvPr>
          <p:cNvSpPr/>
          <p:nvPr/>
        </p:nvSpPr>
        <p:spPr>
          <a:xfrm>
            <a:off x="1087120" y="1330990"/>
            <a:ext cx="9702800" cy="4196020"/>
          </a:xfrm>
          <a:prstGeom prst="rect">
            <a:avLst/>
          </a:prstGeom>
        </p:spPr>
        <p:txBody>
          <a:bodyPr wrap="square">
            <a:spAutoFit/>
          </a:bodyPr>
          <a:lstStyle/>
          <a:p>
            <a:pPr algn="just">
              <a:lnSpc>
                <a:spcPct val="150000"/>
              </a:lnSpc>
              <a:spcAft>
                <a:spcPts val="800"/>
              </a:spcAft>
            </a:pPr>
            <a:r>
              <a:rPr lang="en-PH" dirty="0">
                <a:ea typeface="Calibri" panose="020F0502020204030204" pitchFamily="34" charset="0"/>
                <a:cs typeface="Times New Roman" panose="02020603050405020304" pitchFamily="18" charset="0"/>
              </a:rPr>
              <a:t>            This project focuses on developing a real-time sorting machine using an Arduino Uno to automate the classification of plastic bottle caps based on their color. The machine operates in two modes: automatic and manual. In automatic mode, the system independently sorts caps using a color sensor and servo motors, while in manual mode, users can control the sorting process through a 4x4 keypad </a:t>
            </a:r>
            <a:r>
              <a:rPr lang="en-US" dirty="0">
                <a:ea typeface="Calibri" panose="020F0502020204030204" pitchFamily="34" charset="0"/>
                <a:cs typeface="Times New Roman" panose="02020603050405020304" pitchFamily="18" charset="0"/>
              </a:rPr>
              <a:t>making the machine suitable for educational demonstrations on automation and embedded systems.</a:t>
            </a:r>
            <a:r>
              <a:rPr lang="en-PH" dirty="0">
                <a:ea typeface="Calibri" panose="020F0502020204030204" pitchFamily="34" charset="0"/>
                <a:cs typeface="Times New Roman" panose="02020603050405020304" pitchFamily="18" charset="0"/>
              </a:rPr>
              <a:t>. An LCD display keeps track of the number of caps sorted for each color, providing real-time feedback on the system’s performance. By integrating various hardware components such as servo motors, a color sensor, an LCD display, and a keypad with Arduino programming, this project creates an efficient and flexible solution for small-scale recycling efforts. </a:t>
            </a:r>
          </a:p>
        </p:txBody>
      </p:sp>
    </p:spTree>
    <p:extLst>
      <p:ext uri="{BB962C8B-B14F-4D97-AF65-F5344CB8AC3E}">
        <p14:creationId xmlns:p14="http://schemas.microsoft.com/office/powerpoint/2010/main" val="2430698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000735"/>
            <a:ext cx="12192000" cy="4771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E9D202F3-92DE-487D-AA66-760059C12CD8}"/>
              </a:ext>
            </a:extLst>
          </p:cNvPr>
          <p:cNvSpPr>
            <a:spLocks noGrp="1"/>
          </p:cNvSpPr>
          <p:nvPr>
            <p:ph type="title"/>
          </p:nvPr>
        </p:nvSpPr>
        <p:spPr>
          <a:xfrm>
            <a:off x="0" y="26700"/>
            <a:ext cx="10405658" cy="998806"/>
          </a:xfrm>
        </p:spPr>
        <p:txBody>
          <a:bodyPr>
            <a:normAutofit/>
          </a:bodyPr>
          <a:lstStyle/>
          <a:p>
            <a:r>
              <a:rPr lang="en-PH" sz="3200" b="1" dirty="0">
                <a:solidFill>
                  <a:schemeClr val="bg1"/>
                </a:solidFill>
                <a:latin typeface="Tahoma"/>
                <a:ea typeface="Tahoma"/>
                <a:cs typeface="Tahoma"/>
              </a:rPr>
              <a:t>FINAL OUTPUT/PROTOTYPE DEMONSTRATION</a:t>
            </a:r>
            <a:endParaRPr lang="en-PH" sz="32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a:extLst>
              <a:ext uri="{FF2B5EF4-FFF2-40B4-BE49-F238E27FC236}">
                <a16:creationId xmlns:a16="http://schemas.microsoft.com/office/drawing/2014/main" id="{1F6C0DE6-3E04-4941-A65F-855C81AE34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8028" y="1000735"/>
            <a:ext cx="8480661" cy="4771176"/>
          </a:xfrm>
          <a:prstGeom prst="rect">
            <a:avLst/>
          </a:prstGeom>
        </p:spPr>
      </p:pic>
    </p:spTree>
    <p:extLst>
      <p:ext uri="{BB962C8B-B14F-4D97-AF65-F5344CB8AC3E}">
        <p14:creationId xmlns:p14="http://schemas.microsoft.com/office/powerpoint/2010/main" val="4151482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000735"/>
            <a:ext cx="12192000" cy="4771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E9D202F3-92DE-487D-AA66-760059C12CD8}"/>
              </a:ext>
            </a:extLst>
          </p:cNvPr>
          <p:cNvSpPr>
            <a:spLocks noGrp="1"/>
          </p:cNvSpPr>
          <p:nvPr>
            <p:ph type="title"/>
          </p:nvPr>
        </p:nvSpPr>
        <p:spPr>
          <a:xfrm>
            <a:off x="0" y="26700"/>
            <a:ext cx="10405658" cy="998806"/>
          </a:xfrm>
        </p:spPr>
        <p:txBody>
          <a:bodyPr>
            <a:normAutofit/>
          </a:bodyPr>
          <a:lstStyle/>
          <a:p>
            <a:r>
              <a:rPr lang="en-PH" sz="3200" b="1" dirty="0">
                <a:solidFill>
                  <a:schemeClr val="bg1"/>
                </a:solidFill>
                <a:latin typeface="Tahoma"/>
                <a:ea typeface="Tahoma"/>
                <a:cs typeface="Tahoma"/>
              </a:rPr>
              <a:t>FINAL OUTPUT/PROTOTYPE DEMONSTRATION</a:t>
            </a:r>
            <a:endParaRPr lang="en-PH" sz="32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a:extLst>
              <a:ext uri="{FF2B5EF4-FFF2-40B4-BE49-F238E27FC236}">
                <a16:creationId xmlns:a16="http://schemas.microsoft.com/office/drawing/2014/main" id="{87914130-C714-486E-BE73-96996F6169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79914" y="973899"/>
            <a:ext cx="6890657" cy="4811390"/>
          </a:xfrm>
          <a:prstGeom prst="rect">
            <a:avLst/>
          </a:prstGeom>
        </p:spPr>
      </p:pic>
    </p:spTree>
    <p:extLst>
      <p:ext uri="{BB962C8B-B14F-4D97-AF65-F5344CB8AC3E}">
        <p14:creationId xmlns:p14="http://schemas.microsoft.com/office/powerpoint/2010/main" val="21896991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000735"/>
            <a:ext cx="12192000" cy="4771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E9D202F3-92DE-487D-AA66-760059C12CD8}"/>
              </a:ext>
            </a:extLst>
          </p:cNvPr>
          <p:cNvSpPr>
            <a:spLocks noGrp="1"/>
          </p:cNvSpPr>
          <p:nvPr>
            <p:ph type="title"/>
          </p:nvPr>
        </p:nvSpPr>
        <p:spPr>
          <a:xfrm>
            <a:off x="0" y="26700"/>
            <a:ext cx="10405658" cy="998806"/>
          </a:xfrm>
        </p:spPr>
        <p:txBody>
          <a:bodyPr>
            <a:normAutofit/>
          </a:bodyPr>
          <a:lstStyle/>
          <a:p>
            <a:r>
              <a:rPr lang="en-PH" sz="3200" b="1" dirty="0">
                <a:solidFill>
                  <a:schemeClr val="bg1"/>
                </a:solidFill>
                <a:latin typeface="Tahoma"/>
                <a:ea typeface="Tahoma"/>
                <a:cs typeface="Tahoma"/>
              </a:rPr>
              <a:t>FINAL OUTPUT/PROTOTYPE DEMONSTRATION</a:t>
            </a:r>
            <a:endParaRPr lang="en-PH" sz="32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6" name="Picture 5">
            <a:extLst>
              <a:ext uri="{FF2B5EF4-FFF2-40B4-BE49-F238E27FC236}">
                <a16:creationId xmlns:a16="http://schemas.microsoft.com/office/drawing/2014/main" id="{23FD14EF-6FE5-45DF-81D9-C9AE5BA950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22123" y="984723"/>
            <a:ext cx="6947753" cy="4787188"/>
          </a:xfrm>
          <a:prstGeom prst="rect">
            <a:avLst/>
          </a:prstGeom>
        </p:spPr>
      </p:pic>
    </p:spTree>
    <p:extLst>
      <p:ext uri="{BB962C8B-B14F-4D97-AF65-F5344CB8AC3E}">
        <p14:creationId xmlns:p14="http://schemas.microsoft.com/office/powerpoint/2010/main" val="1841965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9C8AD06-0E37-F469-248A-EB405EBA2D3E}"/>
              </a:ext>
            </a:extLst>
          </p:cNvPr>
          <p:cNvSpPr txBox="1">
            <a:spLocks/>
          </p:cNvSpPr>
          <p:nvPr/>
        </p:nvSpPr>
        <p:spPr>
          <a:xfrm>
            <a:off x="335642" y="624690"/>
            <a:ext cx="7079146" cy="327386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PH" b="1" dirty="0">
                <a:solidFill>
                  <a:schemeClr val="bg1"/>
                </a:solidFill>
                <a:latin typeface="Arial"/>
                <a:cs typeface="Arial"/>
              </a:rPr>
              <a:t>THANK YOU!</a:t>
            </a:r>
            <a:endParaRPr lang="en-US" dirty="0">
              <a:solidFill>
                <a:schemeClr val="bg1"/>
              </a:solidFill>
              <a:cs typeface="Arial"/>
            </a:endParaRPr>
          </a:p>
        </p:txBody>
      </p:sp>
    </p:spTree>
    <p:extLst>
      <p:ext uri="{BB962C8B-B14F-4D97-AF65-F5344CB8AC3E}">
        <p14:creationId xmlns:p14="http://schemas.microsoft.com/office/powerpoint/2010/main" val="3836849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043412"/>
            <a:ext cx="12192000" cy="4771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E9D202F3-92DE-487D-AA66-760059C12CD8}"/>
              </a:ext>
            </a:extLst>
          </p:cNvPr>
          <p:cNvSpPr>
            <a:spLocks noGrp="1"/>
          </p:cNvSpPr>
          <p:nvPr>
            <p:ph type="title"/>
          </p:nvPr>
        </p:nvSpPr>
        <p:spPr>
          <a:xfrm>
            <a:off x="239151" y="1"/>
            <a:ext cx="9608234" cy="998806"/>
          </a:xfrm>
        </p:spPr>
        <p:txBody>
          <a:bodyPr>
            <a:normAutofit/>
          </a:bodyPr>
          <a:lstStyle/>
          <a:p>
            <a:r>
              <a:rPr lang="en-PH" sz="3200" b="1" dirty="0">
                <a:solidFill>
                  <a:schemeClr val="bg1"/>
                </a:solidFill>
                <a:latin typeface="Tahoma"/>
                <a:ea typeface="Tahoma"/>
                <a:cs typeface="Tahoma"/>
              </a:rPr>
              <a:t>OBJECTIVES</a:t>
            </a:r>
            <a:endParaRPr lang="en-PH" sz="32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54AFAFF9-6817-F728-FFBD-75B71FEADCF2}"/>
              </a:ext>
            </a:extLst>
          </p:cNvPr>
          <p:cNvSpPr txBox="1"/>
          <p:nvPr/>
        </p:nvSpPr>
        <p:spPr>
          <a:xfrm>
            <a:off x="289827" y="1182559"/>
            <a:ext cx="11612346" cy="4779001"/>
          </a:xfrm>
          <a:prstGeom prst="rect">
            <a:avLst/>
          </a:prstGeom>
          <a:noFill/>
        </p:spPr>
        <p:txBody>
          <a:bodyPr wrap="square" lIns="91440" tIns="45720" rIns="91440" bIns="45720" rtlCol="0" anchor="t">
            <a:spAutoFit/>
          </a:bodyPr>
          <a:lstStyle/>
          <a:p>
            <a:pPr>
              <a:lnSpc>
                <a:spcPct val="150000"/>
              </a:lnSpc>
            </a:pPr>
            <a:r>
              <a:rPr lang="en-US" sz="1400" b="1" dirty="0">
                <a:cs typeface="Arial"/>
              </a:rPr>
              <a:t>Develop a dual-mode sorting system</a:t>
            </a:r>
          </a:p>
          <a:p>
            <a:pPr>
              <a:lnSpc>
                <a:spcPct val="150000"/>
              </a:lnSpc>
            </a:pPr>
            <a:r>
              <a:rPr lang="en-US" sz="1400" b="1" dirty="0">
                <a:cs typeface="Arial"/>
              </a:rPr>
              <a:t>Create a sorting machine that can operate in two modes:</a:t>
            </a:r>
          </a:p>
          <a:p>
            <a:pPr>
              <a:lnSpc>
                <a:spcPct val="150000"/>
              </a:lnSpc>
            </a:pPr>
            <a:r>
              <a:rPr lang="en-US" sz="1400" dirty="0">
                <a:cs typeface="Arial"/>
              </a:rPr>
              <a:t>• Automatic Mode: Sorts caps automatically based on their color.</a:t>
            </a:r>
          </a:p>
          <a:p>
            <a:pPr>
              <a:lnSpc>
                <a:spcPct val="150000"/>
              </a:lnSpc>
            </a:pPr>
            <a:r>
              <a:rPr lang="en-US" sz="1400" dirty="0">
                <a:cs typeface="Arial"/>
              </a:rPr>
              <a:t>• Manual Mode: Allows the user to control sorting through a 4x4 </a:t>
            </a:r>
          </a:p>
          <a:p>
            <a:pPr>
              <a:lnSpc>
                <a:spcPct val="150000"/>
              </a:lnSpc>
            </a:pPr>
            <a:r>
              <a:rPr lang="en-US" sz="1400" dirty="0">
                <a:cs typeface="Arial"/>
              </a:rPr>
              <a:t>keypad.</a:t>
            </a:r>
          </a:p>
          <a:p>
            <a:pPr>
              <a:lnSpc>
                <a:spcPct val="150000"/>
              </a:lnSpc>
            </a:pPr>
            <a:endParaRPr lang="en-US" sz="1400" dirty="0">
              <a:cs typeface="Arial"/>
            </a:endParaRPr>
          </a:p>
          <a:p>
            <a:pPr>
              <a:lnSpc>
                <a:spcPct val="150000"/>
              </a:lnSpc>
            </a:pPr>
            <a:r>
              <a:rPr lang="en-US" sz="1400" dirty="0">
                <a:cs typeface="Arial"/>
              </a:rPr>
              <a:t> </a:t>
            </a:r>
            <a:r>
              <a:rPr lang="en-US" sz="1400" b="1" dirty="0">
                <a:cs typeface="Arial"/>
              </a:rPr>
              <a:t>Integrate servo motors for sorting operations</a:t>
            </a:r>
          </a:p>
          <a:p>
            <a:pPr>
              <a:lnSpc>
                <a:spcPct val="150000"/>
              </a:lnSpc>
            </a:pPr>
            <a:r>
              <a:rPr lang="en-US" sz="1400" b="1" dirty="0">
                <a:cs typeface="Arial"/>
              </a:rPr>
              <a:t>Use two servo motors to:</a:t>
            </a:r>
          </a:p>
          <a:p>
            <a:pPr>
              <a:lnSpc>
                <a:spcPct val="150000"/>
              </a:lnSpc>
            </a:pPr>
            <a:r>
              <a:rPr lang="en-US" sz="1400" dirty="0">
                <a:cs typeface="Arial"/>
              </a:rPr>
              <a:t>• Pick caps from the storage and position them for color detection.</a:t>
            </a:r>
          </a:p>
          <a:p>
            <a:pPr>
              <a:lnSpc>
                <a:spcPct val="150000"/>
              </a:lnSpc>
            </a:pPr>
            <a:r>
              <a:rPr lang="en-US" sz="1400" dirty="0">
                <a:cs typeface="Arial"/>
              </a:rPr>
              <a:t>• Route the identified caps to their respective containers.</a:t>
            </a:r>
          </a:p>
          <a:p>
            <a:pPr>
              <a:lnSpc>
                <a:spcPct val="150000"/>
              </a:lnSpc>
            </a:pPr>
            <a:r>
              <a:rPr lang="en-US" sz="1400" b="1" dirty="0">
                <a:cs typeface="Arial"/>
              </a:rPr>
              <a:t>Implement color detection system</a:t>
            </a:r>
          </a:p>
          <a:p>
            <a:pPr>
              <a:lnSpc>
                <a:spcPct val="150000"/>
              </a:lnSpc>
            </a:pPr>
            <a:r>
              <a:rPr lang="en-US" sz="1400" dirty="0">
                <a:cs typeface="Arial"/>
              </a:rPr>
              <a:t>Use a color sensor to identify and sort three different colored caps </a:t>
            </a:r>
          </a:p>
          <a:p>
            <a:pPr>
              <a:lnSpc>
                <a:spcPct val="150000"/>
              </a:lnSpc>
            </a:pPr>
            <a:r>
              <a:rPr lang="en-US" sz="1400" dirty="0">
                <a:cs typeface="Arial"/>
              </a:rPr>
              <a:t>accurately.</a:t>
            </a:r>
          </a:p>
          <a:p>
            <a:pPr>
              <a:lnSpc>
                <a:spcPct val="150000"/>
              </a:lnSpc>
            </a:pPr>
            <a:endParaRPr lang="en-US" sz="2400" dirty="0">
              <a:cs typeface="Arial"/>
            </a:endParaRPr>
          </a:p>
        </p:txBody>
      </p:sp>
      <p:sp>
        <p:nvSpPr>
          <p:cNvPr id="6" name="Rectangle 5">
            <a:extLst>
              <a:ext uri="{FF2B5EF4-FFF2-40B4-BE49-F238E27FC236}">
                <a16:creationId xmlns:a16="http://schemas.microsoft.com/office/drawing/2014/main" id="{795DA573-54FC-4CF2-ADAF-6BC03081F8B2}"/>
              </a:ext>
            </a:extLst>
          </p:cNvPr>
          <p:cNvSpPr/>
          <p:nvPr/>
        </p:nvSpPr>
        <p:spPr>
          <a:xfrm>
            <a:off x="6096000" y="1182559"/>
            <a:ext cx="6096000" cy="3970318"/>
          </a:xfrm>
          <a:prstGeom prst="rect">
            <a:avLst/>
          </a:prstGeom>
        </p:spPr>
        <p:txBody>
          <a:bodyPr>
            <a:spAutoFit/>
          </a:bodyPr>
          <a:lstStyle/>
          <a:p>
            <a:r>
              <a:rPr lang="en-US" sz="1400" b="1" dirty="0"/>
              <a:t>Display sorting information on an LCD</a:t>
            </a:r>
          </a:p>
          <a:p>
            <a:pPr marL="285750" indent="-285750">
              <a:buFont typeface="Arial" panose="020B0604020202020204" pitchFamily="34" charset="0"/>
              <a:buChar char="•"/>
            </a:pPr>
            <a:r>
              <a:rPr lang="en-US" sz="1400" dirty="0"/>
              <a:t>Show the number of caps sorted per color on an LCD screen in real time.</a:t>
            </a:r>
          </a:p>
          <a:p>
            <a:pPr marL="285750" indent="-285750">
              <a:buFont typeface="Arial" panose="020B0604020202020204" pitchFamily="34" charset="0"/>
              <a:buChar char="•"/>
            </a:pPr>
            <a:endParaRPr lang="en-US" sz="1400" b="1" dirty="0"/>
          </a:p>
          <a:p>
            <a:endParaRPr lang="en-US" sz="1400" b="1" dirty="0"/>
          </a:p>
          <a:p>
            <a:r>
              <a:rPr lang="en-US" sz="1400" b="1" dirty="0"/>
              <a:t>Ensure smooth user interaction</a:t>
            </a:r>
          </a:p>
          <a:p>
            <a:pPr marL="285750" indent="-285750">
              <a:buFont typeface="Arial" panose="020B0604020202020204" pitchFamily="34" charset="0"/>
              <a:buChar char="•"/>
            </a:pPr>
            <a:r>
              <a:rPr lang="en-US" sz="1400" dirty="0"/>
              <a:t>Allow users to easily switch between automatic and manual modes </a:t>
            </a:r>
          </a:p>
          <a:p>
            <a:r>
              <a:rPr lang="en-US" sz="1400" dirty="0"/>
              <a:t>at the start using the keypad.</a:t>
            </a:r>
          </a:p>
          <a:p>
            <a:endParaRPr lang="en-US" sz="1400" dirty="0"/>
          </a:p>
          <a:p>
            <a:endParaRPr lang="en-US" sz="1400" dirty="0"/>
          </a:p>
          <a:p>
            <a:r>
              <a:rPr lang="en-US" sz="1400" b="1" dirty="0"/>
              <a:t>Achieve efficient and accurate sorting</a:t>
            </a:r>
          </a:p>
          <a:p>
            <a:pPr marL="285750" indent="-285750">
              <a:buFont typeface="Arial" panose="020B0604020202020204" pitchFamily="34" charset="0"/>
              <a:buChar char="•"/>
            </a:pPr>
            <a:r>
              <a:rPr lang="en-US" sz="1400" dirty="0"/>
              <a:t>Make sure the system sorts caps correctly and keeps track of the </a:t>
            </a:r>
          </a:p>
          <a:p>
            <a:r>
              <a:rPr lang="en-US" sz="1400" dirty="0"/>
              <a:t>count without errors.</a:t>
            </a:r>
          </a:p>
          <a:p>
            <a:endParaRPr lang="en-US" sz="1400" dirty="0"/>
          </a:p>
          <a:p>
            <a:endParaRPr lang="en-US" sz="1400" dirty="0"/>
          </a:p>
          <a:p>
            <a:r>
              <a:rPr lang="en-US" sz="1400" b="1" dirty="0"/>
              <a:t>Test and optimize system performance</a:t>
            </a:r>
          </a:p>
          <a:p>
            <a:pPr marL="285750" indent="-285750">
              <a:buFont typeface="Arial" panose="020B0604020202020204" pitchFamily="34" charset="0"/>
              <a:buChar char="•"/>
            </a:pPr>
            <a:r>
              <a:rPr lang="en-US" sz="1400" dirty="0"/>
              <a:t>Evaluate the system's speed, accuracy, and reliability in both </a:t>
            </a:r>
          </a:p>
          <a:p>
            <a:r>
              <a:rPr lang="en-US" sz="1400" dirty="0"/>
              <a:t>modes, and make improvements as needed.</a:t>
            </a:r>
          </a:p>
        </p:txBody>
      </p:sp>
    </p:spTree>
    <p:extLst>
      <p:ext uri="{BB962C8B-B14F-4D97-AF65-F5344CB8AC3E}">
        <p14:creationId xmlns:p14="http://schemas.microsoft.com/office/powerpoint/2010/main" val="3804068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0015" y="1103047"/>
            <a:ext cx="12046226" cy="4651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E9D202F3-92DE-487D-AA66-760059C12CD8}"/>
              </a:ext>
            </a:extLst>
          </p:cNvPr>
          <p:cNvSpPr>
            <a:spLocks noGrp="1"/>
          </p:cNvSpPr>
          <p:nvPr>
            <p:ph type="title"/>
          </p:nvPr>
        </p:nvSpPr>
        <p:spPr>
          <a:xfrm>
            <a:off x="239151" y="1"/>
            <a:ext cx="9608234" cy="998806"/>
          </a:xfrm>
        </p:spPr>
        <p:txBody>
          <a:bodyPr>
            <a:normAutofit/>
          </a:bodyPr>
          <a:lstStyle/>
          <a:p>
            <a:r>
              <a:rPr lang="en-PH" sz="3200" b="1" dirty="0">
                <a:solidFill>
                  <a:schemeClr val="bg1"/>
                </a:solidFill>
                <a:latin typeface="Tahoma"/>
                <a:ea typeface="Tahoma"/>
                <a:cs typeface="Tahoma"/>
              </a:rPr>
              <a:t>DISCUSSION</a:t>
            </a:r>
            <a:endParaRPr lang="en-PH" sz="32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 name="Rectangle 2">
            <a:extLst>
              <a:ext uri="{FF2B5EF4-FFF2-40B4-BE49-F238E27FC236}">
                <a16:creationId xmlns:a16="http://schemas.microsoft.com/office/drawing/2014/main" id="{AE7FE243-710A-4CEA-A2E6-0138BCC38AA1}"/>
              </a:ext>
            </a:extLst>
          </p:cNvPr>
          <p:cNvSpPr>
            <a:spLocks noChangeArrowheads="1"/>
          </p:cNvSpPr>
          <p:nvPr/>
        </p:nvSpPr>
        <p:spPr bwMode="auto">
          <a:xfrm>
            <a:off x="239151" y="204616"/>
            <a:ext cx="11697745" cy="5970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           </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000" dirty="0">
              <a:latin typeface="Arial" panose="020B0604020202020204" pitchFamily="34" charset="0"/>
            </a:endParaRPr>
          </a:p>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endParaRPr>
          </a:p>
          <a:p>
            <a:pPr algn="just">
              <a:lnSpc>
                <a:spcPct val="150000"/>
              </a:lnSpc>
            </a:pPr>
            <a:r>
              <a:rPr lang="en-US" dirty="0"/>
              <a:t>      The real-time sorting machine designed in this project efficiently categorizes plastic bottle caps based on their color using an Arduino Uno. It features two operational modes: automatic and manual. In automatic mode, the system independently picks, identifies, and sorts caps using servo motors and a color sensor, ensuring each cap is directed to the correct container. Meanwhile, the manual mode allows users to control the sorting process using a 4x4 keypad, offering greater flexibility. An LCD display tracks and displays the number of caps sorted by color in real-time, providing users with immediate feedback on the system’s performance.</a:t>
            </a:r>
          </a:p>
          <a:p>
            <a:pPr algn="just">
              <a:lnSpc>
                <a:spcPct val="150000"/>
              </a:lnSpc>
            </a:pPr>
            <a:endParaRPr lang="en-US" dirty="0"/>
          </a:p>
          <a:p>
            <a:pPr algn="just">
              <a:lnSpc>
                <a:spcPct val="150000"/>
              </a:lnSpc>
            </a:pPr>
            <a:r>
              <a:rPr lang="en-US" dirty="0"/>
              <a:t>            By integrating hardware components such as servo motors, a color sensor, an LCD display, and a keypad, this project demonstrates the practical application of embedded systems in automation. The combination of mechanical and electronic elements with Arduino programming makes the sorting machine both efficient and adaptable for small-scale recycling operations or educational purposes.</a:t>
            </a:r>
          </a:p>
          <a:p>
            <a:pPr lvl="0" algn="just" eaLnBrk="0" fontAlgn="base" hangingPunct="0">
              <a:spcBef>
                <a:spcPct val="0"/>
              </a:spcBef>
              <a:spcAft>
                <a:spcPct val="0"/>
              </a:spcAf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09988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8232" y="1364526"/>
            <a:ext cx="11764617" cy="424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E9D202F3-92DE-487D-AA66-760059C12CD8}"/>
              </a:ext>
            </a:extLst>
          </p:cNvPr>
          <p:cNvSpPr>
            <a:spLocks noGrp="1"/>
          </p:cNvSpPr>
          <p:nvPr>
            <p:ph type="title"/>
          </p:nvPr>
        </p:nvSpPr>
        <p:spPr>
          <a:xfrm>
            <a:off x="239151" y="1"/>
            <a:ext cx="9608234" cy="998806"/>
          </a:xfrm>
        </p:spPr>
        <p:txBody>
          <a:bodyPr>
            <a:normAutofit/>
          </a:bodyPr>
          <a:lstStyle/>
          <a:p>
            <a:r>
              <a:rPr lang="en-PH" sz="3200" b="1" dirty="0">
                <a:solidFill>
                  <a:schemeClr val="bg1"/>
                </a:solidFill>
                <a:latin typeface="Tahoma"/>
                <a:ea typeface="Tahoma"/>
                <a:cs typeface="Tahoma"/>
              </a:rPr>
              <a:t>MATERIALS</a:t>
            </a:r>
            <a:endParaRPr lang="en-PH" sz="32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54AFAFF9-6817-F728-FFBD-75B71FEADCF2}"/>
              </a:ext>
            </a:extLst>
          </p:cNvPr>
          <p:cNvSpPr txBox="1"/>
          <p:nvPr/>
        </p:nvSpPr>
        <p:spPr>
          <a:xfrm>
            <a:off x="303665" y="1247285"/>
            <a:ext cx="11533749" cy="4616648"/>
          </a:xfrm>
          <a:prstGeom prst="rect">
            <a:avLst/>
          </a:prstGeom>
          <a:noFill/>
        </p:spPr>
        <p:txBody>
          <a:bodyPr wrap="square" lIns="91440" tIns="45720" rIns="91440" bIns="45720" rtlCol="0" anchor="t">
            <a:spAutoFit/>
          </a:bodyPr>
          <a:lstStyle/>
          <a:p>
            <a:r>
              <a:rPr lang="en-PH" dirty="0"/>
              <a:t>Arduino Uno the main microcontroller to control all components.</a:t>
            </a:r>
          </a:p>
          <a:p>
            <a:endParaRPr lang="en-PH" dirty="0"/>
          </a:p>
          <a:p>
            <a:r>
              <a:rPr lang="en-PH" dirty="0"/>
              <a:t>• 2 Servo Motors</a:t>
            </a:r>
          </a:p>
          <a:p>
            <a:r>
              <a:rPr lang="en-PH" dirty="0"/>
              <a:t>• Color Sensor (e.g., TCS3200 or TCS34725) Identifies the color of </a:t>
            </a:r>
          </a:p>
          <a:p>
            <a:r>
              <a:rPr lang="en-PH" dirty="0"/>
              <a:t>each cap.</a:t>
            </a:r>
          </a:p>
          <a:p>
            <a:r>
              <a:rPr lang="en-PH" dirty="0"/>
              <a:t>• LCD Display (16x2) Displays the number of caps sorted per color.</a:t>
            </a:r>
          </a:p>
          <a:p>
            <a:r>
              <a:rPr lang="en-PH" dirty="0"/>
              <a:t>• 4x4 Keypad Allows manual control of the sorting process.</a:t>
            </a:r>
          </a:p>
          <a:p>
            <a:r>
              <a:rPr lang="en-PH" dirty="0"/>
              <a:t>• Colored Caps (3 Colors) The items to be sorted (red, green, </a:t>
            </a:r>
          </a:p>
          <a:p>
            <a:r>
              <a:rPr lang="en-PH" dirty="0"/>
              <a:t>blue caps).</a:t>
            </a:r>
          </a:p>
          <a:p>
            <a:r>
              <a:rPr lang="en-PH" dirty="0"/>
              <a:t>• Breadboard For circuit assembly and prototyping.</a:t>
            </a:r>
          </a:p>
          <a:p>
            <a:r>
              <a:rPr lang="en-PH" dirty="0"/>
              <a:t>• Sorting Containers (3 Pieces) Separate containers for each color.</a:t>
            </a:r>
          </a:p>
          <a:p>
            <a:r>
              <a:rPr lang="en-PH" dirty="0"/>
              <a:t>• Power Supply (5V or USB) To power the Arduino and components.</a:t>
            </a:r>
          </a:p>
          <a:p>
            <a:r>
              <a:rPr lang="en-PH" dirty="0"/>
              <a:t>• Laptop with Arduino IDE For programming and uploading the </a:t>
            </a:r>
          </a:p>
          <a:p>
            <a:r>
              <a:rPr lang="en-PH" dirty="0"/>
              <a:t>code</a:t>
            </a:r>
          </a:p>
          <a:p>
            <a:pPr marL="342900" indent="-342900">
              <a:buFont typeface="Arial"/>
              <a:buChar char="•"/>
            </a:pPr>
            <a:endParaRPr lang="en-US" sz="2400" dirty="0">
              <a:solidFill>
                <a:srgbClr val="262626"/>
              </a:solidFill>
              <a:cs typeface="Arial"/>
            </a:endParaRPr>
          </a:p>
          <a:p>
            <a:endParaRPr lang="en-PH" dirty="0">
              <a:cs typeface="Arial"/>
            </a:endParaRPr>
          </a:p>
        </p:txBody>
      </p:sp>
    </p:spTree>
    <p:extLst>
      <p:ext uri="{BB962C8B-B14F-4D97-AF65-F5344CB8AC3E}">
        <p14:creationId xmlns:p14="http://schemas.microsoft.com/office/powerpoint/2010/main" val="3935243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043412"/>
            <a:ext cx="12192000" cy="4771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E9D202F3-92DE-487D-AA66-760059C12CD8}"/>
              </a:ext>
            </a:extLst>
          </p:cNvPr>
          <p:cNvSpPr>
            <a:spLocks noGrp="1"/>
          </p:cNvSpPr>
          <p:nvPr>
            <p:ph type="title"/>
          </p:nvPr>
        </p:nvSpPr>
        <p:spPr>
          <a:xfrm>
            <a:off x="239151" y="1"/>
            <a:ext cx="9608234" cy="998806"/>
          </a:xfrm>
        </p:spPr>
        <p:txBody>
          <a:bodyPr>
            <a:normAutofit/>
          </a:bodyPr>
          <a:lstStyle/>
          <a:p>
            <a:r>
              <a:rPr lang="en-PH" sz="3200" b="1" dirty="0">
                <a:solidFill>
                  <a:schemeClr val="bg1"/>
                </a:solidFill>
                <a:latin typeface="Tahoma"/>
                <a:ea typeface="Tahoma"/>
                <a:cs typeface="Tahoma"/>
              </a:rPr>
              <a:t>BLOCK DIAGRAM</a:t>
            </a:r>
            <a:endParaRPr lang="en-PH" sz="32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2050" name="Picture 2">
            <a:extLst>
              <a:ext uri="{FF2B5EF4-FFF2-40B4-BE49-F238E27FC236}">
                <a16:creationId xmlns:a16="http://schemas.microsoft.com/office/drawing/2014/main" id="{494A076D-D19E-48AB-BF5D-69F9F4EDD2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50346" y="1346200"/>
            <a:ext cx="7469759" cy="416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7760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043412"/>
            <a:ext cx="12192000" cy="4771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E9D202F3-92DE-487D-AA66-760059C12CD8}"/>
              </a:ext>
            </a:extLst>
          </p:cNvPr>
          <p:cNvSpPr>
            <a:spLocks noGrp="1"/>
          </p:cNvSpPr>
          <p:nvPr>
            <p:ph type="title"/>
          </p:nvPr>
        </p:nvSpPr>
        <p:spPr>
          <a:xfrm>
            <a:off x="239151" y="1"/>
            <a:ext cx="9608234" cy="998806"/>
          </a:xfrm>
        </p:spPr>
        <p:txBody>
          <a:bodyPr>
            <a:normAutofit/>
          </a:bodyPr>
          <a:lstStyle/>
          <a:p>
            <a:r>
              <a:rPr lang="en-US" sz="3200" b="1" dirty="0">
                <a:solidFill>
                  <a:schemeClr val="bg1"/>
                </a:solidFill>
                <a:latin typeface="Tahoma"/>
                <a:ea typeface="Tahoma"/>
                <a:cs typeface="Tahoma"/>
              </a:rPr>
              <a:t>F</a:t>
            </a:r>
            <a:r>
              <a:rPr lang="en-PH" sz="3200" b="1" dirty="0">
                <a:solidFill>
                  <a:schemeClr val="bg1"/>
                </a:solidFill>
                <a:latin typeface="Tahoma"/>
                <a:ea typeface="Tahoma"/>
                <a:cs typeface="Tahoma"/>
              </a:rPr>
              <a:t>LOWCHART</a:t>
            </a:r>
            <a:endParaRPr lang="en-PH" sz="32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1028" name="Picture 4">
            <a:extLst>
              <a:ext uri="{FF2B5EF4-FFF2-40B4-BE49-F238E27FC236}">
                <a16:creationId xmlns:a16="http://schemas.microsoft.com/office/drawing/2014/main" id="{6840564A-0194-4CAD-A3EA-7000F45D074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08739" y="1043410"/>
            <a:ext cx="2102449" cy="469141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2502C57-0ABA-4879-93E7-8378F2B5C06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89550" y="1561571"/>
            <a:ext cx="1762711" cy="25532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209C470B-4BD0-4B00-9155-F576D94217C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0900" y="1561571"/>
            <a:ext cx="2089912" cy="405407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DA8B382D-E534-4259-B025-92599F95321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50470" y="1021109"/>
            <a:ext cx="3566130" cy="4815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533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068309"/>
            <a:ext cx="12192000" cy="4771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E9D202F3-92DE-487D-AA66-760059C12CD8}"/>
              </a:ext>
            </a:extLst>
          </p:cNvPr>
          <p:cNvSpPr>
            <a:spLocks noGrp="1"/>
          </p:cNvSpPr>
          <p:nvPr>
            <p:ph type="title"/>
          </p:nvPr>
        </p:nvSpPr>
        <p:spPr>
          <a:xfrm>
            <a:off x="239151" y="1"/>
            <a:ext cx="9608234" cy="998806"/>
          </a:xfrm>
        </p:spPr>
        <p:txBody>
          <a:bodyPr>
            <a:normAutofit/>
          </a:bodyPr>
          <a:lstStyle/>
          <a:p>
            <a:r>
              <a:rPr lang="en-US" sz="3200" b="1" dirty="0">
                <a:solidFill>
                  <a:schemeClr val="bg1"/>
                </a:solidFill>
                <a:latin typeface="Tahoma" panose="020B0604030504040204" pitchFamily="34" charset="0"/>
                <a:ea typeface="Tahoma" panose="020B0604030504040204" pitchFamily="34" charset="0"/>
                <a:cs typeface="Tahoma" panose="020B0604030504040204" pitchFamily="34" charset="0"/>
              </a:rPr>
              <a:t>CODE</a:t>
            </a:r>
            <a:endParaRPr lang="en-PH" sz="32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2" name="Picture 1">
            <a:extLst>
              <a:ext uri="{FF2B5EF4-FFF2-40B4-BE49-F238E27FC236}">
                <a16:creationId xmlns:a16="http://schemas.microsoft.com/office/drawing/2014/main" id="{ED99A52F-46B0-4D3C-AEB3-E2BC587C672D}"/>
              </a:ext>
            </a:extLst>
          </p:cNvPr>
          <p:cNvPicPr>
            <a:picLocks noChangeAspect="1"/>
          </p:cNvPicPr>
          <p:nvPr/>
        </p:nvPicPr>
        <p:blipFill>
          <a:blip r:embed="rId3"/>
          <a:stretch>
            <a:fillRect/>
          </a:stretch>
        </p:blipFill>
        <p:spPr>
          <a:xfrm>
            <a:off x="2280189" y="1009028"/>
            <a:ext cx="2763079" cy="4839944"/>
          </a:xfrm>
          <a:prstGeom prst="rect">
            <a:avLst/>
          </a:prstGeom>
        </p:spPr>
      </p:pic>
      <p:pic>
        <p:nvPicPr>
          <p:cNvPr id="3" name="Picture 2">
            <a:extLst>
              <a:ext uri="{FF2B5EF4-FFF2-40B4-BE49-F238E27FC236}">
                <a16:creationId xmlns:a16="http://schemas.microsoft.com/office/drawing/2014/main" id="{E5878C74-8E40-48BD-9AF0-F6D04F364BB6}"/>
              </a:ext>
            </a:extLst>
          </p:cNvPr>
          <p:cNvPicPr>
            <a:picLocks noChangeAspect="1"/>
          </p:cNvPicPr>
          <p:nvPr/>
        </p:nvPicPr>
        <p:blipFill>
          <a:blip r:embed="rId4"/>
          <a:stretch>
            <a:fillRect/>
          </a:stretch>
        </p:blipFill>
        <p:spPr>
          <a:xfrm>
            <a:off x="5192355" y="1037505"/>
            <a:ext cx="5150966" cy="4832783"/>
          </a:xfrm>
          <a:prstGeom prst="rect">
            <a:avLst/>
          </a:prstGeom>
        </p:spPr>
      </p:pic>
    </p:spTree>
    <p:extLst>
      <p:ext uri="{BB962C8B-B14F-4D97-AF65-F5344CB8AC3E}">
        <p14:creationId xmlns:p14="http://schemas.microsoft.com/office/powerpoint/2010/main" val="2147083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071986"/>
            <a:ext cx="12192000" cy="4771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E9D202F3-92DE-487D-AA66-760059C12CD8}"/>
              </a:ext>
            </a:extLst>
          </p:cNvPr>
          <p:cNvSpPr>
            <a:spLocks noGrp="1"/>
          </p:cNvSpPr>
          <p:nvPr>
            <p:ph type="title"/>
          </p:nvPr>
        </p:nvSpPr>
        <p:spPr>
          <a:xfrm>
            <a:off x="239151" y="1"/>
            <a:ext cx="9608234" cy="998806"/>
          </a:xfrm>
        </p:spPr>
        <p:txBody>
          <a:bodyPr>
            <a:normAutofit/>
          </a:bodyPr>
          <a:lstStyle/>
          <a:p>
            <a:r>
              <a:rPr lang="en-US" sz="3200" b="1" dirty="0">
                <a:solidFill>
                  <a:schemeClr val="bg1"/>
                </a:solidFill>
                <a:latin typeface="Tahoma" panose="020B0604030504040204" pitchFamily="34" charset="0"/>
                <a:ea typeface="Tahoma" panose="020B0604030504040204" pitchFamily="34" charset="0"/>
                <a:cs typeface="Tahoma" panose="020B0604030504040204" pitchFamily="34" charset="0"/>
              </a:rPr>
              <a:t>CODE</a:t>
            </a:r>
            <a:endParaRPr lang="en-PH" sz="32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6" name="Picture 5">
            <a:extLst>
              <a:ext uri="{FF2B5EF4-FFF2-40B4-BE49-F238E27FC236}">
                <a16:creationId xmlns:a16="http://schemas.microsoft.com/office/drawing/2014/main" id="{D3F14CE1-C952-4AD1-B11A-504905F98D0A}"/>
              </a:ext>
            </a:extLst>
          </p:cNvPr>
          <p:cNvPicPr>
            <a:picLocks noChangeAspect="1"/>
          </p:cNvPicPr>
          <p:nvPr/>
        </p:nvPicPr>
        <p:blipFill>
          <a:blip r:embed="rId3"/>
          <a:stretch>
            <a:fillRect/>
          </a:stretch>
        </p:blipFill>
        <p:spPr>
          <a:xfrm>
            <a:off x="1395686" y="1016686"/>
            <a:ext cx="2838384" cy="4826476"/>
          </a:xfrm>
          <a:prstGeom prst="rect">
            <a:avLst/>
          </a:prstGeom>
        </p:spPr>
      </p:pic>
      <p:pic>
        <p:nvPicPr>
          <p:cNvPr id="7" name="Picture 6">
            <a:extLst>
              <a:ext uri="{FF2B5EF4-FFF2-40B4-BE49-F238E27FC236}">
                <a16:creationId xmlns:a16="http://schemas.microsoft.com/office/drawing/2014/main" id="{E9155958-05EA-448F-8CAF-85F65A5CA5A1}"/>
              </a:ext>
            </a:extLst>
          </p:cNvPr>
          <p:cNvPicPr>
            <a:picLocks noChangeAspect="1"/>
          </p:cNvPicPr>
          <p:nvPr/>
        </p:nvPicPr>
        <p:blipFill>
          <a:blip r:embed="rId4"/>
          <a:stretch>
            <a:fillRect/>
          </a:stretch>
        </p:blipFill>
        <p:spPr>
          <a:xfrm>
            <a:off x="4392109" y="998807"/>
            <a:ext cx="6850962" cy="4844355"/>
          </a:xfrm>
          <a:prstGeom prst="rect">
            <a:avLst/>
          </a:prstGeom>
        </p:spPr>
      </p:pic>
    </p:spTree>
    <p:extLst>
      <p:ext uri="{BB962C8B-B14F-4D97-AF65-F5344CB8AC3E}">
        <p14:creationId xmlns:p14="http://schemas.microsoft.com/office/powerpoint/2010/main" val="29381480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MU0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U-tayo169.potx" id="{4D8875F1-3FD9-46C6-81DA-AEDC94C3D9E8}" vid="{AC10C5D0-1DAB-4676-AB73-B7EE58CCF79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MU-tayo169</Template>
  <TotalTime>10648</TotalTime>
  <Words>744</Words>
  <Application>Microsoft Office PowerPoint</Application>
  <PresentationFormat>Widescreen</PresentationFormat>
  <Paragraphs>98</Paragraphs>
  <Slides>23</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Tahoma</vt:lpstr>
      <vt:lpstr>Times New Roman</vt:lpstr>
      <vt:lpstr>Office Theme</vt:lpstr>
      <vt:lpstr> Dual-Mode Real-Time Cap  Sorting System Using Arduino  Uno </vt:lpstr>
      <vt:lpstr>INTRODUCTION</vt:lpstr>
      <vt:lpstr>OBJECTIVES</vt:lpstr>
      <vt:lpstr>DISCUSSION</vt:lpstr>
      <vt:lpstr>MATERIALS</vt:lpstr>
      <vt:lpstr>BLOCK DIAGRAM</vt:lpstr>
      <vt:lpstr>FLOWCHART</vt:lpstr>
      <vt:lpstr>CODE</vt:lpstr>
      <vt:lpstr>CODE</vt:lpstr>
      <vt:lpstr>CODE</vt:lpstr>
      <vt:lpstr>CODE</vt:lpstr>
      <vt:lpstr>FINAL OUTPUT/PROTOTYPE DEMONSTRATION</vt:lpstr>
      <vt:lpstr>FINAL OUTPUT/PROTOTYPE DEMONSTRATION</vt:lpstr>
      <vt:lpstr>FINAL OUTPUT/PROTOTYPE DEMONSTRATION</vt:lpstr>
      <vt:lpstr>FINAL OUTPUT/PROTOTYPE DEMONSTRATION</vt:lpstr>
      <vt:lpstr>FINAL OUTPUT/PROTOTYPE DEMONSTRATION</vt:lpstr>
      <vt:lpstr>FINAL OUTPUT/PROTOTYPE DEMONSTRATION</vt:lpstr>
      <vt:lpstr>FINAL OUTPUT/PROTOTYPE DEMONSTRATION</vt:lpstr>
      <vt:lpstr>FINAL OUTPUT/PROTOTYPE DEMONSTRATION</vt:lpstr>
      <vt:lpstr>FINAL OUTPUT/PROTOTYPE DEMONSTRATION</vt:lpstr>
      <vt:lpstr>FINAL OUTPUT/PROTOTYPE DEMONSTRATION</vt:lpstr>
      <vt:lpstr>FINAL OUTPUT/PROTOTYPE DEMONSTRATION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Melissa Martin</dc:creator>
  <cp:lastModifiedBy>Rod Geryk C. Navarro</cp:lastModifiedBy>
  <cp:revision>272</cp:revision>
  <dcterms:created xsi:type="dcterms:W3CDTF">2020-07-20T04:11:13Z</dcterms:created>
  <dcterms:modified xsi:type="dcterms:W3CDTF">2025-03-10T05:31:11Z</dcterms:modified>
</cp:coreProperties>
</file>